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custDataLst>
    <p:tags r:id="rId33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74A"/>
    <a:srgbClr val="3399FF"/>
    <a:srgbClr val="666699"/>
    <a:srgbClr val="E59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09" autoAdjust="0"/>
    <p:restoredTop sz="69970" autoAdjust="0"/>
  </p:normalViewPr>
  <p:slideViewPr>
    <p:cSldViewPr>
      <p:cViewPr varScale="1">
        <p:scale>
          <a:sx n="63" d="100"/>
          <a:sy n="63" d="100"/>
        </p:scale>
        <p:origin x="183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55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663A1-BE93-4F19-BCAE-33E954C20B2B}" type="datetimeFigureOut">
              <a:rPr lang="ru-RU" smtClean="0"/>
              <a:t>27.08.2024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DF26E-F902-4582-B614-0C9EE35F21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2833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C0431-2448-4DC3-AF70-2785FBE2C445}" type="datetimeFigureOut">
              <a:rPr lang="ru-RU" smtClean="0"/>
              <a:t>27.08.2024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4341FE-AE5C-47F1-8FD8-47C4A673A8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119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Рассмотрим лекцию 13. </a:t>
            </a:r>
            <a:r>
              <a:rPr lang="ru-RU" sz="1200" dirty="0">
                <a:effectLst/>
              </a:rPr>
              <a:t>Введение в программирование на языке Python.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1614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200" b="1" dirty="0">
                <a:latin typeface="-apple-system"/>
              </a:rPr>
              <a:t>Для создания веб-приложений:</a:t>
            </a:r>
          </a:p>
          <a:p>
            <a:r>
              <a:rPr lang="en-US" sz="1200" dirty="0">
                <a:latin typeface="-apple-system"/>
              </a:rPr>
              <a:t>Django</a:t>
            </a:r>
          </a:p>
          <a:p>
            <a:r>
              <a:rPr lang="en-US" sz="1200" dirty="0">
                <a:latin typeface="-apple-system"/>
              </a:rPr>
              <a:t>Flask</a:t>
            </a:r>
          </a:p>
          <a:p>
            <a:r>
              <a:rPr lang="en-US" sz="1200" dirty="0" err="1">
                <a:latin typeface="-apple-system"/>
              </a:rPr>
              <a:t>FastAPI</a:t>
            </a:r>
            <a:endParaRPr lang="en-US" sz="1200" dirty="0">
              <a:latin typeface="-apple-system"/>
            </a:endParaRPr>
          </a:p>
          <a:p>
            <a:r>
              <a:rPr lang="en-US" sz="1200" dirty="0">
                <a:latin typeface="-apple-system"/>
              </a:rPr>
              <a:t>Pylons</a:t>
            </a:r>
          </a:p>
          <a:p>
            <a:r>
              <a:rPr lang="en-US" sz="1200" dirty="0">
                <a:latin typeface="-apple-system"/>
              </a:rPr>
              <a:t>Bottle</a:t>
            </a:r>
          </a:p>
          <a:p>
            <a:r>
              <a:rPr lang="en-US" sz="1200" dirty="0" err="1">
                <a:latin typeface="-apple-system"/>
              </a:rPr>
              <a:t>CherryPy</a:t>
            </a:r>
            <a:endParaRPr lang="en-US" sz="1200" dirty="0">
              <a:latin typeface="-apple-system"/>
            </a:endParaRPr>
          </a:p>
          <a:p>
            <a:r>
              <a:rPr lang="en-US" sz="1200" dirty="0" err="1">
                <a:latin typeface="-apple-system"/>
              </a:rPr>
              <a:t>TurboGears</a:t>
            </a:r>
            <a:endParaRPr lang="en-US" sz="1200" dirty="0">
              <a:latin typeface="-apple-system"/>
            </a:endParaRPr>
          </a:p>
          <a:p>
            <a:r>
              <a:rPr lang="en-US" sz="1200" dirty="0" err="1">
                <a:latin typeface="-apple-system"/>
              </a:rPr>
              <a:t>Nagare</a:t>
            </a:r>
            <a:endParaRPr lang="ru-RU" sz="1200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701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200" b="1" dirty="0">
                <a:latin typeface="-apple-system"/>
              </a:rPr>
              <a:t>Для автоматизации процессов:</a:t>
            </a:r>
          </a:p>
          <a:p>
            <a:r>
              <a:rPr lang="en-US" sz="1200" dirty="0">
                <a:latin typeface="-apple-system"/>
              </a:rPr>
              <a:t>Selenium (</a:t>
            </a:r>
            <a:r>
              <a:rPr lang="ru-RU" sz="1200" dirty="0">
                <a:latin typeface="-apple-system"/>
              </a:rPr>
              <a:t>для тестирования веб-приложений)</a:t>
            </a:r>
          </a:p>
          <a:p>
            <a:r>
              <a:rPr lang="en-US" sz="1200" dirty="0">
                <a:latin typeface="-apple-system"/>
              </a:rPr>
              <a:t>Flask</a:t>
            </a:r>
          </a:p>
          <a:p>
            <a:r>
              <a:rPr lang="en-US" sz="1200" dirty="0" err="1">
                <a:latin typeface="-apple-system"/>
              </a:rPr>
              <a:t>FastAPI</a:t>
            </a:r>
            <a:endParaRPr lang="en-US" sz="1200" dirty="0">
              <a:latin typeface="-apple-system"/>
            </a:endParaRPr>
          </a:p>
          <a:p>
            <a:r>
              <a:rPr lang="en-US" sz="1200" dirty="0">
                <a:latin typeface="-apple-system"/>
              </a:rPr>
              <a:t>Pylons</a:t>
            </a:r>
          </a:p>
          <a:p>
            <a:r>
              <a:rPr lang="en-US" sz="1200" dirty="0">
                <a:latin typeface="-apple-system"/>
              </a:rPr>
              <a:t>Bottle</a:t>
            </a:r>
          </a:p>
          <a:p>
            <a:r>
              <a:rPr lang="en-US" sz="1200" dirty="0" err="1">
                <a:latin typeface="-apple-system"/>
              </a:rPr>
              <a:t>CherryPy</a:t>
            </a:r>
            <a:endParaRPr lang="en-US" sz="1200" dirty="0">
              <a:latin typeface="-apple-system"/>
            </a:endParaRPr>
          </a:p>
          <a:p>
            <a:r>
              <a:rPr lang="en-US" sz="1200" dirty="0" err="1">
                <a:latin typeface="-apple-system"/>
              </a:rPr>
              <a:t>TurboGears</a:t>
            </a:r>
            <a:endParaRPr lang="en-US" sz="1200" dirty="0">
              <a:latin typeface="-apple-system"/>
            </a:endParaRPr>
          </a:p>
          <a:p>
            <a:r>
              <a:rPr lang="en-US" sz="1200" dirty="0" err="1">
                <a:latin typeface="-apple-system"/>
              </a:rPr>
              <a:t>Nagare</a:t>
            </a:r>
            <a:endParaRPr lang="en-US" sz="1200" dirty="0">
              <a:latin typeface="-apple-system"/>
            </a:endParaRPr>
          </a:p>
          <a:p>
            <a:r>
              <a:rPr lang="en-US" sz="1200" dirty="0" err="1">
                <a:latin typeface="-apple-system"/>
              </a:rPr>
              <a:t>robotframework</a:t>
            </a:r>
            <a:endParaRPr lang="en-US" sz="1200" dirty="0">
              <a:latin typeface="-apple-system"/>
            </a:endParaRPr>
          </a:p>
          <a:p>
            <a:r>
              <a:rPr lang="en-US" sz="1200" dirty="0" err="1">
                <a:latin typeface="-apple-system"/>
              </a:rPr>
              <a:t>pywinauto</a:t>
            </a:r>
            <a:endParaRPr lang="en-US" sz="1200" dirty="0">
              <a:latin typeface="-apple-system"/>
            </a:endParaRPr>
          </a:p>
          <a:p>
            <a:r>
              <a:rPr lang="en-US" sz="1200" dirty="0">
                <a:latin typeface="-apple-system"/>
              </a:rPr>
              <a:t>Lettuce</a:t>
            </a:r>
          </a:p>
          <a:p>
            <a:r>
              <a:rPr lang="en-US" sz="1200" dirty="0">
                <a:latin typeface="-apple-system"/>
              </a:rPr>
              <a:t>Behave</a:t>
            </a:r>
          </a:p>
          <a:p>
            <a:r>
              <a:rPr lang="en-US" sz="1200" dirty="0">
                <a:latin typeface="-apple-system"/>
              </a:rPr>
              <a:t>Requests</a:t>
            </a:r>
            <a:endParaRPr lang="ru-RU" sz="1200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5029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200" b="1" dirty="0">
                <a:latin typeface="-apple-system"/>
              </a:rPr>
              <a:t>Для работы с различными типами файлов:</a:t>
            </a:r>
            <a:endParaRPr lang="ru-RU" sz="1200" dirty="0">
              <a:latin typeface="-apple-system"/>
            </a:endParaRPr>
          </a:p>
          <a:p>
            <a:r>
              <a:rPr lang="en-US" sz="1200" dirty="0" err="1">
                <a:latin typeface="-apple-system"/>
              </a:rPr>
              <a:t>OpenPyXL</a:t>
            </a:r>
            <a:r>
              <a:rPr lang="en-US" sz="1200" dirty="0">
                <a:latin typeface="-apple-system"/>
              </a:rPr>
              <a:t> (Excel)</a:t>
            </a:r>
          </a:p>
          <a:p>
            <a:r>
              <a:rPr lang="en-US" sz="1200" dirty="0" err="1">
                <a:latin typeface="-apple-system"/>
              </a:rPr>
              <a:t>lxml</a:t>
            </a:r>
            <a:r>
              <a:rPr lang="en-US" sz="1200" dirty="0">
                <a:latin typeface="-apple-system"/>
              </a:rPr>
              <a:t> (XML)</a:t>
            </a:r>
          </a:p>
          <a:p>
            <a:r>
              <a:rPr lang="en-US" sz="1200" dirty="0" err="1">
                <a:latin typeface="-apple-system"/>
              </a:rPr>
              <a:t>ReportLab</a:t>
            </a:r>
            <a:r>
              <a:rPr lang="en-US" sz="1200" dirty="0">
                <a:latin typeface="-apple-system"/>
              </a:rPr>
              <a:t> / </a:t>
            </a:r>
            <a:r>
              <a:rPr lang="en-US" sz="1200" dirty="0" err="1">
                <a:latin typeface="-apple-system"/>
              </a:rPr>
              <a:t>borb</a:t>
            </a:r>
            <a:r>
              <a:rPr lang="en-US" sz="1200" dirty="0">
                <a:latin typeface="-apple-system"/>
              </a:rPr>
              <a:t> (PDF)</a:t>
            </a:r>
          </a:p>
          <a:p>
            <a:r>
              <a:rPr lang="en-US" sz="1200" dirty="0" err="1">
                <a:latin typeface="-apple-system"/>
              </a:rPr>
              <a:t>pdfrw</a:t>
            </a:r>
            <a:r>
              <a:rPr lang="en-US" sz="1200" dirty="0">
                <a:latin typeface="-apple-system"/>
              </a:rPr>
              <a:t> / PyPDF2 (PDF)</a:t>
            </a:r>
          </a:p>
          <a:p>
            <a:r>
              <a:rPr lang="en-US" sz="1200" dirty="0">
                <a:latin typeface="-apple-system"/>
              </a:rPr>
              <a:t>Pandas (CSV </a:t>
            </a:r>
            <a:r>
              <a:rPr lang="ru-RU" sz="1200" dirty="0">
                <a:latin typeface="-apple-system"/>
              </a:rPr>
              <a:t>и </a:t>
            </a:r>
            <a:r>
              <a:rPr lang="en-US" sz="1200" dirty="0">
                <a:latin typeface="-apple-system"/>
              </a:rPr>
              <a:t>Excel)</a:t>
            </a:r>
            <a:endParaRPr lang="ru-RU" sz="1200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4248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200" b="1" dirty="0">
                <a:latin typeface="-apple-system"/>
              </a:rPr>
              <a:t>Для машинного обучения, искусственного интеллекта, </a:t>
            </a:r>
            <a:r>
              <a:rPr lang="en-US" sz="1200" b="1" dirty="0">
                <a:latin typeface="-apple-system"/>
              </a:rPr>
              <a:t>Data Science:</a:t>
            </a:r>
            <a:endParaRPr lang="en-US" sz="1200" dirty="0">
              <a:latin typeface="-apple-system"/>
            </a:endParaRPr>
          </a:p>
          <a:p>
            <a:r>
              <a:rPr lang="en-US" sz="1200" dirty="0">
                <a:latin typeface="-apple-system"/>
              </a:rPr>
              <a:t>Pandas</a:t>
            </a:r>
          </a:p>
          <a:p>
            <a:r>
              <a:rPr lang="en-US" sz="1200" dirty="0">
                <a:latin typeface="-apple-system"/>
              </a:rPr>
              <a:t>SciPy</a:t>
            </a:r>
          </a:p>
          <a:p>
            <a:r>
              <a:rPr lang="en-US" sz="1200" dirty="0" err="1">
                <a:latin typeface="-apple-system"/>
              </a:rPr>
              <a:t>PyTorch</a:t>
            </a:r>
            <a:endParaRPr lang="en-US" sz="1200" dirty="0">
              <a:latin typeface="-apple-system"/>
            </a:endParaRPr>
          </a:p>
          <a:p>
            <a:r>
              <a:rPr lang="en-US" sz="1200" dirty="0">
                <a:latin typeface="-apple-system"/>
              </a:rPr>
              <a:t>Matplotlib</a:t>
            </a:r>
          </a:p>
          <a:p>
            <a:r>
              <a:rPr lang="en-US" sz="1200" dirty="0">
                <a:latin typeface="-apple-system"/>
              </a:rPr>
              <a:t>Theano</a:t>
            </a:r>
          </a:p>
          <a:p>
            <a:r>
              <a:rPr lang="en-US" sz="1200" dirty="0" err="1">
                <a:latin typeface="-apple-system"/>
              </a:rPr>
              <a:t>Tensorflow</a:t>
            </a:r>
            <a:endParaRPr lang="en-US" sz="1200" dirty="0">
              <a:latin typeface="-apple-system"/>
            </a:endParaRPr>
          </a:p>
          <a:p>
            <a:r>
              <a:rPr lang="en-US" sz="1200" dirty="0">
                <a:latin typeface="-apple-system"/>
              </a:rPr>
              <a:t>OpenCV</a:t>
            </a:r>
          </a:p>
          <a:p>
            <a:r>
              <a:rPr lang="en-US" sz="1200" dirty="0">
                <a:latin typeface="-apple-system"/>
              </a:rPr>
              <a:t>Scikit-Learn</a:t>
            </a:r>
          </a:p>
          <a:p>
            <a:r>
              <a:rPr lang="en-US" sz="1200" dirty="0" err="1">
                <a:latin typeface="-apple-system"/>
              </a:rPr>
              <a:t>Keras</a:t>
            </a:r>
            <a:endParaRPr lang="en-US" sz="1200" dirty="0">
              <a:latin typeface="-apple-system"/>
            </a:endParaRPr>
          </a:p>
          <a:p>
            <a:r>
              <a:rPr lang="en-US" sz="1200" dirty="0">
                <a:latin typeface="-apple-system"/>
              </a:rPr>
              <a:t>NumPy</a:t>
            </a:r>
            <a:endParaRPr lang="ru-RU" sz="1200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432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200" b="1" dirty="0">
                <a:latin typeface="-apple-system"/>
              </a:rPr>
              <a:t>Для визуализации:</a:t>
            </a:r>
            <a:endParaRPr lang="ru-RU" sz="1200" dirty="0">
              <a:latin typeface="-apple-system"/>
            </a:endParaRPr>
          </a:p>
          <a:p>
            <a:r>
              <a:rPr lang="en-US" sz="1200" dirty="0">
                <a:latin typeface="-apple-system"/>
              </a:rPr>
              <a:t>Matplotlib</a:t>
            </a:r>
          </a:p>
          <a:p>
            <a:r>
              <a:rPr lang="en-US" sz="1200" dirty="0">
                <a:latin typeface="-apple-system"/>
              </a:rPr>
              <a:t>Seaborn</a:t>
            </a:r>
          </a:p>
          <a:p>
            <a:r>
              <a:rPr lang="en-US" sz="1200" dirty="0" err="1">
                <a:latin typeface="-apple-system"/>
              </a:rPr>
              <a:t>Plotly</a:t>
            </a:r>
            <a:endParaRPr lang="en-US" sz="1200" dirty="0">
              <a:latin typeface="-apple-system"/>
            </a:endParaRPr>
          </a:p>
          <a:p>
            <a:r>
              <a:rPr lang="en-US" sz="1200" dirty="0">
                <a:latin typeface="-apple-system"/>
              </a:rPr>
              <a:t>Bokeh</a:t>
            </a:r>
          </a:p>
          <a:p>
            <a:r>
              <a:rPr lang="en-US" sz="1200" dirty="0">
                <a:latin typeface="-apple-system"/>
              </a:rPr>
              <a:t>Altair</a:t>
            </a:r>
          </a:p>
          <a:p>
            <a:r>
              <a:rPr lang="en-US" sz="1200" dirty="0" err="1">
                <a:latin typeface="-apple-system"/>
              </a:rPr>
              <a:t>HoloViews</a:t>
            </a:r>
            <a:endParaRPr lang="ru-RU" sz="1200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5026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i="0" dirty="0">
                <a:effectLst/>
                <a:latin typeface="-apple-system"/>
              </a:rPr>
              <a:t>Установка и первая программа на Windows</a:t>
            </a:r>
            <a:endParaRPr lang="ru-RU" sz="1200" dirty="0">
              <a:latin typeface="-apple-system"/>
            </a:endParaRPr>
          </a:p>
          <a:p>
            <a:pPr marL="0" indent="0">
              <a:buNone/>
            </a:pPr>
            <a:r>
              <a:rPr lang="ru-RU" sz="1200" dirty="0">
                <a:latin typeface="-apple-system"/>
              </a:rPr>
              <a:t>Для создания программ на Python нам потребуется интерпретатор. Для его установки перейдем на страницу </a:t>
            </a:r>
            <a:r>
              <a:rPr lang="ru-RU" sz="1200" u="sng" dirty="0">
                <a:solidFill>
                  <a:srgbClr val="FF0000"/>
                </a:solidFill>
                <a:latin typeface="-apple-system"/>
              </a:rPr>
              <a:t>https://www.python.org/downloads/ </a:t>
            </a:r>
            <a:r>
              <a:rPr lang="ru-RU" sz="1200" dirty="0">
                <a:latin typeface="-apple-system"/>
              </a:rPr>
              <a:t>и найдем ссылку на загрузку последней версии языка:</a:t>
            </a:r>
          </a:p>
          <a:p>
            <a:pPr marL="0" indent="0">
              <a:buNone/>
            </a:pPr>
            <a:endParaRPr lang="ru-RU" sz="1200" dirty="0"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По нажатию на кнопку будет загружен соответствующей текущей ОС установщик Python. Следует учитывать, что Windows 7 и более ранние версии не поддерживаются.</a:t>
            </a:r>
            <a:endParaRPr lang="ru-RU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ru-RU" sz="1200" dirty="0">
              <a:latin typeface="-apple-system"/>
            </a:endParaRPr>
          </a:p>
          <a:p>
            <a:pPr marL="0" indent="0">
              <a:buNone/>
            </a:pPr>
            <a:endParaRPr lang="ru-RU" sz="1200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5148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На ОС Windows при запуске инсталлятора запускает окно мастера установки:</a:t>
            </a:r>
            <a:endParaRPr lang="ru-RU" sz="1200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ru-RU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Здесь мы можем задать путь, по которому будет устанавливаться интерпретатор. Оставим его по умолчанию, то есть </a:t>
            </a:r>
            <a:r>
              <a:rPr lang="ru-RU" sz="1200" b="0" i="1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C:\Users\[имя_пользователя]\AppData\Local\Programs\Python\Python312\</a:t>
            </a:r>
            <a:r>
              <a:rPr lang="ru-RU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ru-RU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Кроме того, в самом низу отметим флажок "</a:t>
            </a:r>
            <a:r>
              <a:rPr lang="ru-RU" sz="12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Add</a:t>
            </a:r>
            <a:r>
              <a:rPr lang="ru-RU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 Python 3.12 </a:t>
            </a:r>
            <a:r>
              <a:rPr lang="ru-RU" sz="12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to</a:t>
            </a:r>
            <a:r>
              <a:rPr lang="ru-RU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 PATH", чтобы добавить путь к интерпретатору в переменные среды.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369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После этого мы можем проверить установку Python и его версию, запустив в командной строке/</a:t>
            </a:r>
            <a:r>
              <a:rPr lang="ru-RU" sz="12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треминале</a:t>
            </a:r>
            <a:r>
              <a:rPr lang="ru-RU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 команду </a:t>
            </a:r>
            <a:r>
              <a:rPr lang="ru-RU" sz="1200" b="0" i="0" u="sng" dirty="0" err="1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python</a:t>
            </a:r>
            <a:r>
              <a:rPr lang="ru-RU" sz="1200" b="0" i="0" u="sng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 --</a:t>
            </a:r>
            <a:r>
              <a:rPr lang="ru-RU" sz="1200" b="0" i="0" u="sng" dirty="0" err="1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version</a:t>
            </a:r>
            <a:endParaRPr lang="ru-RU" sz="1200" u="sng" dirty="0">
              <a:solidFill>
                <a:schemeClr val="bg1">
                  <a:lumMod val="95000"/>
                </a:schemeClr>
              </a:solidFill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7682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200" b="1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Запуск интерпретатора</a:t>
            </a:r>
          </a:p>
          <a:p>
            <a:pPr marL="0" indent="0">
              <a:buNone/>
            </a:pPr>
            <a:endParaRPr lang="ru-RU" sz="1200" b="1" i="0" dirty="0">
              <a:solidFill>
                <a:schemeClr val="bg1">
                  <a:lumMod val="95000"/>
                </a:schemeClr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ru-RU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После установки интерпретатора, как было описано в прошлой теме, мы можем начать создавать приложения на Python. Итак, создадим первую простенькую программу.</a:t>
            </a:r>
          </a:p>
          <a:p>
            <a:pPr marL="0" indent="0">
              <a:buNone/>
            </a:pPr>
            <a:endParaRPr lang="ru-RU" sz="1200" b="0" i="0" dirty="0">
              <a:solidFill>
                <a:schemeClr val="bg1">
                  <a:lumMod val="95000"/>
                </a:schemeClr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ru-RU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Если при установке не был изменен адрес, то на Windows Python по умолчанию устанавливается по пути </a:t>
            </a:r>
            <a:r>
              <a:rPr lang="ru-RU" sz="1200" b="0" i="0" u="sng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C:\Users\[имя_пользователя]\AppData\Local\Programs\Python\Python[номер_версии]\ </a:t>
            </a:r>
            <a:r>
              <a:rPr lang="ru-RU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и представляет файл под названием python.exe.</a:t>
            </a:r>
            <a:endParaRPr lang="ru-RU" sz="1200" u="sng" dirty="0">
              <a:solidFill>
                <a:schemeClr val="bg1">
                  <a:lumMod val="95000"/>
                </a:schemeClr>
              </a:solidFill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163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20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Запустим интерпретатор и введем в него следующую строку:</a:t>
            </a:r>
          </a:p>
          <a:p>
            <a:pPr marL="0" indent="0">
              <a:buNone/>
            </a:pPr>
            <a:endParaRPr lang="ru-RU" sz="1200" u="sng" dirty="0">
              <a:solidFill>
                <a:schemeClr val="bg1">
                  <a:lumMod val="95000"/>
                </a:schemeClr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print("hello students!")</a:t>
            </a:r>
          </a:p>
          <a:p>
            <a:pPr marL="0" indent="0">
              <a:buNone/>
            </a:pPr>
            <a:endParaRPr lang="en-US" sz="1200" u="sng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Консоль выведет строку :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hello students!"</a:t>
            </a:r>
            <a:endParaRPr lang="en-US" sz="1200" u="sng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Для этой программы использовалась функция </a:t>
            </a:r>
            <a:r>
              <a:rPr lang="ru-RU" sz="12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(), которая выводит некоторую строку на консоль.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423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effectLst/>
                <a:latin typeface="-apple-system"/>
              </a:rPr>
              <a:t>Python представляет собой популярный высокоуровневый язык программирования, который предназначен для создания приложений различных типов. Это и веб-приложения, и игры, и настольные программы, и работа с базами данных. Довольно большое распространение питон получил в области машинного обучения и исследований искусственного интеллекта.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0914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200" b="1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Создание файла программы</a:t>
            </a:r>
          </a:p>
          <a:p>
            <a:pPr marL="0" indent="0">
              <a:buNone/>
            </a:pPr>
            <a:r>
              <a:rPr lang="ru-RU" sz="120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В реальности, как правило, программы определяются во внешних файлах-скриптах и затем передаются интерпретатору на выполнение. Поэтому создадим файл программы. Для этого на диске C или где-нибудь в другом месте файловой системы определим для скриптов папку </a:t>
            </a:r>
            <a:r>
              <a:rPr lang="ru-RU" sz="1200" i="0" dirty="0" err="1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python</a:t>
            </a:r>
            <a:r>
              <a:rPr lang="ru-RU" sz="120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. А в этой папке создадим новый текстовый файл, который назовем hello.py. По умолчанию файлы с кодом на языке Python, как правило, имеют расширение </a:t>
            </a:r>
            <a:r>
              <a:rPr lang="ru-RU" sz="1200" i="0" dirty="0" err="1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py</a:t>
            </a:r>
            <a:r>
              <a:rPr lang="ru-RU" sz="120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.</a:t>
            </a:r>
            <a:endParaRPr lang="ru-RU" sz="1200" dirty="0">
              <a:solidFill>
                <a:schemeClr val="bg1">
                  <a:lumMod val="95000"/>
                </a:schemeClr>
              </a:solidFill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1857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20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Откроем этот файл в любом текстовом редакторе и добавим в него следующий код:</a:t>
            </a:r>
          </a:p>
          <a:p>
            <a:pPr marL="0" indent="0">
              <a:buNone/>
            </a:pPr>
            <a:endParaRPr lang="ru-RU" sz="1200" i="0" dirty="0">
              <a:solidFill>
                <a:schemeClr val="bg1">
                  <a:lumMod val="95000"/>
                </a:schemeClr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ru-RU" sz="1200" i="0" dirty="0" err="1">
                <a:solidFill>
                  <a:schemeClr val="bg1">
                    <a:lumMod val="95000"/>
                  </a:schemeClr>
                </a:solidFill>
                <a:effectLst/>
                <a:highlight>
                  <a:srgbClr val="000000"/>
                </a:highlight>
                <a:latin typeface="-apple-system"/>
              </a:rPr>
              <a:t>name</a:t>
            </a:r>
            <a:r>
              <a:rPr lang="ru-RU" sz="1200" i="0" dirty="0">
                <a:solidFill>
                  <a:schemeClr val="bg1">
                    <a:lumMod val="95000"/>
                  </a:schemeClr>
                </a:solidFill>
                <a:effectLst/>
                <a:highlight>
                  <a:srgbClr val="000000"/>
                </a:highlight>
                <a:latin typeface="-apple-system"/>
              </a:rPr>
              <a:t> = </a:t>
            </a:r>
            <a:r>
              <a:rPr lang="ru-RU" sz="1200" i="0" dirty="0" err="1">
                <a:solidFill>
                  <a:schemeClr val="bg1">
                    <a:lumMod val="95000"/>
                  </a:schemeClr>
                </a:solidFill>
                <a:effectLst/>
                <a:highlight>
                  <a:srgbClr val="000000"/>
                </a:highlight>
                <a:latin typeface="-apple-system"/>
              </a:rPr>
              <a:t>input</a:t>
            </a:r>
            <a:r>
              <a:rPr lang="ru-RU" sz="1200" i="0" dirty="0">
                <a:solidFill>
                  <a:schemeClr val="bg1">
                    <a:lumMod val="95000"/>
                  </a:schemeClr>
                </a:solidFill>
                <a:effectLst/>
                <a:highlight>
                  <a:srgbClr val="000000"/>
                </a:highlight>
                <a:latin typeface="-apple-system"/>
              </a:rPr>
              <a:t>("Введите имя: ")</a:t>
            </a:r>
          </a:p>
          <a:p>
            <a:pPr marL="0" indent="0">
              <a:buNone/>
            </a:pPr>
            <a:r>
              <a:rPr lang="ru-RU" sz="1200" i="0" dirty="0" err="1">
                <a:solidFill>
                  <a:schemeClr val="bg1">
                    <a:lumMod val="95000"/>
                  </a:schemeClr>
                </a:solidFill>
                <a:effectLst/>
                <a:highlight>
                  <a:srgbClr val="000000"/>
                </a:highlight>
                <a:latin typeface="-apple-system"/>
              </a:rPr>
              <a:t>print</a:t>
            </a:r>
            <a:r>
              <a:rPr lang="ru-RU" sz="1200" i="0" dirty="0">
                <a:solidFill>
                  <a:schemeClr val="bg1">
                    <a:lumMod val="95000"/>
                  </a:schemeClr>
                </a:solidFill>
                <a:effectLst/>
                <a:highlight>
                  <a:srgbClr val="000000"/>
                </a:highlight>
                <a:latin typeface="-apple-system"/>
              </a:rPr>
              <a:t>("Привет,", </a:t>
            </a:r>
            <a:r>
              <a:rPr lang="ru-RU" sz="1200" i="0" dirty="0" err="1">
                <a:solidFill>
                  <a:schemeClr val="bg1">
                    <a:lumMod val="95000"/>
                  </a:schemeClr>
                </a:solidFill>
                <a:effectLst/>
                <a:highlight>
                  <a:srgbClr val="000000"/>
                </a:highlight>
                <a:latin typeface="-apple-system"/>
              </a:rPr>
              <a:t>name</a:t>
            </a:r>
            <a:r>
              <a:rPr lang="ru-RU" sz="1200" i="0" dirty="0">
                <a:solidFill>
                  <a:schemeClr val="bg1">
                    <a:lumMod val="95000"/>
                  </a:schemeClr>
                </a:solidFill>
                <a:effectLst/>
                <a:highlight>
                  <a:srgbClr val="000000"/>
                </a:highlight>
                <a:latin typeface="-apple-system"/>
              </a:rPr>
              <a:t>)</a:t>
            </a:r>
          </a:p>
          <a:p>
            <a:pPr marL="0" indent="0">
              <a:buNone/>
            </a:pPr>
            <a:endParaRPr lang="ru-RU" sz="12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  <a:latin typeface="-apple-system"/>
            </a:endParaRPr>
          </a:p>
          <a:p>
            <a:pPr marL="0" indent="0">
              <a:buNone/>
            </a:pP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Скрипт состоит из двух строк. Первая строка с помощью функции </a:t>
            </a:r>
            <a:r>
              <a:rPr lang="ru-RU" sz="1200" dirty="0" err="1">
                <a:solidFill>
                  <a:schemeClr val="bg1">
                    <a:lumMod val="95000"/>
                  </a:schemeClr>
                </a:solidFill>
              </a:rPr>
              <a:t>input</a:t>
            </a: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() ожидает ввода пользователем своего имени. Введенное имя затем попадает в переменную </a:t>
            </a:r>
            <a:r>
              <a:rPr lang="ru-RU" sz="1200" dirty="0" err="1">
                <a:solidFill>
                  <a:schemeClr val="bg1">
                    <a:lumMod val="95000"/>
                  </a:schemeClr>
                </a:solidFill>
              </a:rPr>
              <a:t>name</a:t>
            </a: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ru-RU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Вторая строка с помощью функции </a:t>
            </a:r>
            <a:r>
              <a:rPr lang="ru-RU" sz="12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() выводит приветствие вместе с введенным именем.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613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Теперь запустим командную строку/терминал и с помощью команды </a:t>
            </a:r>
            <a:r>
              <a:rPr lang="ru-RU" sz="1200" dirty="0" err="1">
                <a:solidFill>
                  <a:schemeClr val="bg1">
                    <a:lumMod val="95000"/>
                  </a:schemeClr>
                </a:solidFill>
              </a:rPr>
              <a:t>cd</a:t>
            </a: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 перейдем к папке, где находится файл с исходным кодом hello.py.</a:t>
            </a:r>
          </a:p>
          <a:p>
            <a:pPr marL="0" indent="0">
              <a:buNone/>
            </a:pPr>
            <a:endParaRPr lang="ru-RU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ru-RU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Далее вначале введем полный путь к интерпретатору, а затем полный путь к файлу скрипта. К примеру:</a:t>
            </a:r>
          </a:p>
          <a:p>
            <a:pPr marL="0" indent="0">
              <a:buNone/>
            </a:pPr>
            <a:endParaRPr lang="ru-RU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ru-RU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Но если при установке была указана опция "</a:t>
            </a:r>
            <a:r>
              <a:rPr lang="ru-RU" sz="12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 Python 3.12 </a:t>
            </a:r>
            <a:r>
              <a:rPr lang="ru-RU" sz="1200" dirty="0" err="1">
                <a:solidFill>
                  <a:schemeClr val="bg1">
                    <a:lumMod val="95000"/>
                  </a:schemeClr>
                </a:solidFill>
              </a:rPr>
              <a:t>to</a:t>
            </a: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 PATH", то есть путь к интерпретатору Python был добавлен в переменные среды, то вместо полного пути к интерпретатору можно просто написать </a:t>
            </a:r>
            <a:r>
              <a:rPr lang="ru-RU" sz="1200" dirty="0" err="1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 или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</a:rPr>
              <a:t>py</a:t>
            </a: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pPr marL="0" indent="0">
              <a:buNone/>
            </a:pPr>
            <a:endParaRPr lang="ru-RU" sz="1200" dirty="0">
              <a:solidFill>
                <a:schemeClr val="bg1">
                  <a:lumMod val="95000"/>
                </a:schemeClr>
              </a:solidFill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6907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i="0" dirty="0">
                <a:effectLst/>
                <a:latin typeface="-apple-system"/>
              </a:rPr>
              <a:t>Введение в написание программ</a:t>
            </a:r>
            <a:endParaRPr lang="ru-RU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Программа на языке Python состоит из набора инструкций. Каждая инструкция помещается на новую строку. Например:</a:t>
            </a: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Большую роль в Python играют отступы. Неправильно поставленный отступ фактически является ошибкой. Например, в следующем случае мы получим ошибку, хотя код будет практически аналогичен приведенному выше:</a:t>
            </a: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Поэтому стоит помещать новые инструкции сначала строки. В этом одно из важных отличий </a:t>
            </a:r>
            <a:r>
              <a:rPr lang="ru-RU" sz="1200" dirty="0" err="1">
                <a:solidFill>
                  <a:schemeClr val="bg1">
                    <a:lumMod val="95000"/>
                  </a:schemeClr>
                </a:solidFill>
              </a:rPr>
              <a:t>пайтона</a:t>
            </a: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 от других языков программирования, как C# или Java.</a:t>
            </a: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ru-RU" sz="1200" dirty="0">
              <a:solidFill>
                <a:schemeClr val="bg1">
                  <a:lumMod val="95000"/>
                </a:schemeClr>
              </a:solidFill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6183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Однако стоит учитывать, что некоторые конструкции языка могут состоять из нескольких строк. Например, условная конструкция </a:t>
            </a:r>
            <a:r>
              <a:rPr lang="ru-RU" sz="1200" dirty="0" err="1">
                <a:solidFill>
                  <a:schemeClr val="bg1">
                    <a:lumMod val="95000"/>
                  </a:schemeClr>
                </a:solidFill>
              </a:rPr>
              <a:t>if</a:t>
            </a: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:</a:t>
            </a: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В данном случае если 1 меньше 2, то выводится строка "</a:t>
            </a:r>
            <a:r>
              <a:rPr lang="ru-RU" sz="1200" dirty="0" err="1">
                <a:solidFill>
                  <a:schemeClr val="bg1">
                    <a:lumMod val="95000"/>
                  </a:schemeClr>
                </a:solidFill>
              </a:rPr>
              <a:t>Hello</a:t>
            </a: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". И здесь уже должен быть отступ, так как инструкция </a:t>
            </a:r>
            <a:r>
              <a:rPr lang="ru-RU" sz="12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("</a:t>
            </a:r>
            <a:r>
              <a:rPr lang="ru-RU" sz="1200" dirty="0" err="1">
                <a:solidFill>
                  <a:schemeClr val="bg1">
                    <a:lumMod val="95000"/>
                  </a:schemeClr>
                </a:solidFill>
              </a:rPr>
              <a:t>Hello</a:t>
            </a: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") используется не сама по себе, а как часть условной конструкции </a:t>
            </a:r>
            <a:r>
              <a:rPr lang="ru-RU" sz="1200" dirty="0" err="1">
                <a:solidFill>
                  <a:schemeClr val="bg1">
                    <a:lumMod val="95000"/>
                  </a:schemeClr>
                </a:solidFill>
              </a:rPr>
              <a:t>if</a:t>
            </a: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. Причем отступ, согласно руководству по оформлению кода, желательно делать из такого количество пробелов, которое кратно 4 (то есть 4, 8, 16 и т.д.) Хотя если отступов будет не 4, а 5, то программа также будет работать.</a:t>
            </a:r>
          </a:p>
          <a:p>
            <a:pPr marL="0" indent="0">
              <a:buNone/>
            </a:pPr>
            <a:endParaRPr lang="ru-RU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Таких конструкций не так много, поэтому особой путаницы по поводу где надо, а где не надо ставить пробелы, не должно возникнуть.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2805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200" b="1" dirty="0" err="1">
                <a:solidFill>
                  <a:schemeClr val="bg1">
                    <a:lumMod val="95000"/>
                  </a:schemeClr>
                </a:solidFill>
              </a:rPr>
              <a:t>Регистрозависимость</a:t>
            </a:r>
            <a:endParaRPr lang="en-US" sz="1200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ru-RU" sz="1200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Python - </a:t>
            </a:r>
            <a:r>
              <a:rPr lang="ru-RU" sz="1200" dirty="0" err="1">
                <a:solidFill>
                  <a:schemeClr val="bg1">
                    <a:lumMod val="95000"/>
                  </a:schemeClr>
                </a:solidFill>
              </a:rPr>
              <a:t>регистрозависимый</a:t>
            </a: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 язык, поэтому выражения </a:t>
            </a:r>
            <a:r>
              <a:rPr lang="ru-RU" sz="12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 и Print или PRINT представляют разные выражения. И если вместо метода </a:t>
            </a:r>
            <a:r>
              <a:rPr lang="ru-RU" sz="12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 для вывода на консоль мы попробуем использовать метод Print:</a:t>
            </a: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то у нас ничего не получится.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67460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200" b="1" dirty="0">
                <a:solidFill>
                  <a:schemeClr val="bg1">
                    <a:lumMod val="95000"/>
                  </a:schemeClr>
                </a:solidFill>
              </a:rPr>
              <a:t>Комментарии</a:t>
            </a:r>
            <a:endParaRPr lang="en-US" sz="1200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ru-RU" sz="1200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Для отметки, что делает тот или иной участок кода, применяются комментарии. При трансляции и выполнении программы интерпретатор игнорирует комментарии, поэтому они не оказывают никакого влияния на работу программы. Комментарии в Python бывают блочные и строчные.</a:t>
            </a:r>
          </a:p>
          <a:p>
            <a:pPr marL="0" indent="0">
              <a:buNone/>
            </a:pPr>
            <a:endParaRPr lang="ru-RU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Строчные </a:t>
            </a:r>
            <a:r>
              <a:rPr lang="ru-RU" sz="1200" dirty="0" err="1">
                <a:solidFill>
                  <a:schemeClr val="bg1">
                    <a:lumMod val="95000"/>
                  </a:schemeClr>
                </a:solidFill>
              </a:rPr>
              <a:t>коментарии</a:t>
            </a: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 предваряются знаком решетки - #. Они могут располагаться на отдельной строке:</a:t>
            </a: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Любой набор символов после знака # представляет комментарий. То есть в примере выше первые две строки кода являются комментариями.</a:t>
            </a: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47507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Также они могут располагаться на той же строке, что и инструкции языка, после выполняемых инструкций:</a:t>
            </a: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В блочных </a:t>
            </a:r>
            <a:r>
              <a:rPr lang="ru-RU" sz="1200" dirty="0" err="1">
                <a:solidFill>
                  <a:schemeClr val="bg1">
                    <a:lumMod val="95000"/>
                  </a:schemeClr>
                </a:solidFill>
              </a:rPr>
              <a:t>коментариях</a:t>
            </a: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 до и после текста комментария ставятся три одинарные кавычки: '''текст комментария'''. Например:</a:t>
            </a: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ru-RU" sz="1200" dirty="0">
              <a:solidFill>
                <a:schemeClr val="bg1">
                  <a:lumMod val="95000"/>
                </a:schemeClr>
              </a:solidFill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81504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200" b="1" dirty="0">
                <a:solidFill>
                  <a:schemeClr val="bg1">
                    <a:lumMod val="95000"/>
                  </a:schemeClr>
                </a:solidFill>
              </a:rPr>
              <a:t>Основные функции</a:t>
            </a:r>
            <a:endParaRPr lang="en-US" sz="1200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ru-RU" sz="1200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Python предоставляет ряд встроенных функций. Некоторые из них используются очень часто, особенно на начальных этапах изучения языка, поэтому рассмотрим их.</a:t>
            </a:r>
          </a:p>
          <a:p>
            <a:pPr marL="0" indent="0">
              <a:buNone/>
            </a:pP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Основной функцией для вывода информации на консоль является функция </a:t>
            </a:r>
            <a:r>
              <a:rPr lang="ru-RU" sz="12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(). В качестве аргумента в эту функцию передается строка, которую мы хотим вывести: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endParaRPr lang="ru-RU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print("Hello Python")</a:t>
            </a:r>
            <a:endParaRPr lang="ru-RU" sz="12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ru-RU" sz="12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Если же нам необходимо вывести несколько значений на консоль, то мы можем передать их в функцию </a:t>
            </a:r>
            <a:r>
              <a:rPr lang="ru-RU" sz="12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 через запятую:</a:t>
            </a:r>
          </a:p>
          <a:p>
            <a:pPr marL="0" indent="0">
              <a:buNone/>
            </a:pPr>
            <a:endParaRPr lang="ru-RU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print("Full name:", "Tom", "Smith")</a:t>
            </a:r>
            <a:endParaRPr lang="ru-RU" sz="12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745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Если функция </a:t>
            </a:r>
            <a:r>
              <a:rPr lang="ru-RU" sz="12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 отвечает за вывод, то функция </a:t>
            </a:r>
            <a:r>
              <a:rPr lang="ru-RU" sz="1200" dirty="0" err="1">
                <a:solidFill>
                  <a:schemeClr val="bg1">
                    <a:lumMod val="95000"/>
                  </a:schemeClr>
                </a:solidFill>
              </a:rPr>
              <a:t>input</a:t>
            </a:r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 отвечает за ввод информации. В качестве необязательного параметра эта функция принимает приглашение к вводу и возвращает введенную строку, которую мы можем сохранить в переменную:</a:t>
            </a:r>
          </a:p>
          <a:p>
            <a:pPr marL="0" indent="0">
              <a:buNone/>
            </a:pPr>
            <a:endParaRPr lang="ru-RU" sz="12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name = input("</a:t>
            </a:r>
            <a:r>
              <a:rPr lang="ru-RU" sz="1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Введите имя: ")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print("</a:t>
            </a:r>
            <a:r>
              <a:rPr lang="ru-RU" sz="1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Привет",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name)</a:t>
            </a:r>
            <a:endParaRPr lang="ru-RU" sz="12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9211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effectLst/>
                <a:latin typeface="-apple-system"/>
              </a:rPr>
              <a:t>Впервые язык Python был анонсирован в 1991 году голландским разработчиком Гвидо Ван </a:t>
            </a:r>
            <a:r>
              <a:rPr lang="ru-RU" b="0" i="0" dirty="0" err="1">
                <a:effectLst/>
                <a:latin typeface="-apple-system"/>
              </a:rPr>
              <a:t>Россумом</a:t>
            </a:r>
            <a:r>
              <a:rPr lang="ru-RU" b="0" i="0" dirty="0">
                <a:effectLst/>
                <a:latin typeface="-apple-system"/>
              </a:rPr>
              <a:t>. С тех пор данный язык проделал большой путь развития. В 2000 году была издана версия 2.0, а в 2008 году - версия 3.0. Несмотря на вроде такие большие промежутки между версиями постоянно выходят </a:t>
            </a:r>
            <a:r>
              <a:rPr lang="ru-RU" b="0" i="0" dirty="0" err="1">
                <a:effectLst/>
                <a:latin typeface="-apple-system"/>
              </a:rPr>
              <a:t>подверсии</a:t>
            </a:r>
            <a:r>
              <a:rPr lang="ru-RU" b="0" i="0" dirty="0">
                <a:effectLst/>
                <a:latin typeface="-apple-system"/>
              </a:rPr>
              <a:t>. Так, текущей актуальной версией является 3.12, которая вышла в октябре 2023 года.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958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600" dirty="0">
                <a:latin typeface="-apple-system"/>
              </a:rPr>
              <a:t>Основные особенности языка программирования Python:</a:t>
            </a:r>
          </a:p>
          <a:p>
            <a:r>
              <a:rPr lang="ru-RU" sz="1600" dirty="0">
                <a:latin typeface="-apple-system"/>
              </a:rPr>
              <a:t>Скриптовый язык. Код программ определяется в виде скриптов.</a:t>
            </a:r>
          </a:p>
          <a:p>
            <a:r>
              <a:rPr lang="ru-RU" sz="1600" dirty="0">
                <a:latin typeface="-apple-system"/>
              </a:rPr>
              <a:t>Поддержка самых различных парадигм программирования, в том числе объектно-ориентированной и функциональной парадигм.</a:t>
            </a:r>
          </a:p>
          <a:p>
            <a:r>
              <a:rPr lang="ru-RU" sz="1600" dirty="0">
                <a:latin typeface="-apple-system"/>
              </a:rPr>
              <a:t>Интерпретация программ. Для работы со скриптами необходим интерпретатор, который запускает и выполняет скрипт.</a:t>
            </a:r>
          </a:p>
          <a:p>
            <a:pPr marL="0" indent="0">
              <a:buNone/>
            </a:pPr>
            <a:endParaRPr lang="ru-RU" i="0" dirty="0">
              <a:effectLst/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200" i="1" dirty="0">
                <a:latin typeface="-apple-system"/>
              </a:rPr>
              <a:t>Выполнение программы на Python выглядит следующим образом. Сначала мы </a:t>
            </a:r>
            <a:r>
              <a:rPr lang="ru-RU" sz="1200" i="1" dirty="0" err="1">
                <a:latin typeface="-apple-system"/>
              </a:rPr>
              <a:t>пишим</a:t>
            </a:r>
            <a:r>
              <a:rPr lang="ru-RU" sz="1200" i="1" dirty="0">
                <a:latin typeface="-apple-system"/>
              </a:rPr>
              <a:t> в текстовом редакторе скрипт с набором выражений на данном языке программирования. Передаем этот скрипт на выполнение интерпретатору. Интерпретатор транслирует код в промежуточный </a:t>
            </a:r>
            <a:r>
              <a:rPr lang="ru-RU" sz="1200" i="1" dirty="0" err="1">
                <a:latin typeface="-apple-system"/>
              </a:rPr>
              <a:t>байткод</a:t>
            </a:r>
            <a:r>
              <a:rPr lang="ru-RU" sz="1200" i="1" dirty="0">
                <a:latin typeface="-apple-system"/>
              </a:rPr>
              <a:t>, а затем виртуальная машина переводит полученный </a:t>
            </a:r>
            <a:r>
              <a:rPr lang="ru-RU" sz="1200" i="1" dirty="0" err="1">
                <a:latin typeface="-apple-system"/>
              </a:rPr>
              <a:t>байткод</a:t>
            </a:r>
            <a:r>
              <a:rPr lang="ru-RU" sz="1200" i="1" dirty="0">
                <a:latin typeface="-apple-system"/>
              </a:rPr>
              <a:t> в набор инструкций, которые выполняются операционной системой.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391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i="1" dirty="0">
                <a:latin typeface="-apple-system"/>
              </a:rPr>
              <a:t>С</a:t>
            </a:r>
            <a:r>
              <a:rPr lang="ru-RU" sz="1200" i="1" dirty="0">
                <a:effectLst/>
                <a:latin typeface="-apple-system"/>
              </a:rPr>
              <a:t>тоит отметить, что хотя формально трансляция интерпретатором исходного кода в </a:t>
            </a:r>
            <a:r>
              <a:rPr lang="ru-RU" sz="1200" i="1" dirty="0" err="1">
                <a:effectLst/>
                <a:latin typeface="-apple-system"/>
              </a:rPr>
              <a:t>байткод</a:t>
            </a:r>
            <a:r>
              <a:rPr lang="ru-RU" sz="1200" i="1" dirty="0">
                <a:effectLst/>
                <a:latin typeface="-apple-system"/>
              </a:rPr>
              <a:t> и перевод </a:t>
            </a:r>
            <a:r>
              <a:rPr lang="ru-RU" sz="1200" i="1" dirty="0" err="1">
                <a:effectLst/>
                <a:latin typeface="-apple-system"/>
              </a:rPr>
              <a:t>байткода</a:t>
            </a:r>
            <a:r>
              <a:rPr lang="ru-RU" sz="1200" i="1" dirty="0">
                <a:effectLst/>
                <a:latin typeface="-apple-system"/>
              </a:rPr>
              <a:t> виртуальной машиной в набор машинных команд представляют два разных процесса, но фактически они объединены в самом интерпретаторе.</a:t>
            </a:r>
            <a:endParaRPr lang="ru-RU" sz="1200" i="1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450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>
                <a:latin typeface="-apple-system"/>
              </a:rPr>
              <a:t>Портативность и </a:t>
            </a:r>
            <a:r>
              <a:rPr lang="ru-RU" sz="1200" dirty="0" err="1">
                <a:latin typeface="-apple-system"/>
              </a:rPr>
              <a:t>платформонезависимость</a:t>
            </a:r>
            <a:r>
              <a:rPr lang="ru-RU" sz="1200" dirty="0">
                <a:latin typeface="-apple-system"/>
              </a:rPr>
              <a:t>. Не имеет значения, какая у нас операционная система - Windows, Mac OS, Linux, нам достаточно написать скрипт, который будет запускаться на всех этих ОС при наличии интерпретатора</a:t>
            </a:r>
          </a:p>
          <a:p>
            <a:r>
              <a:rPr lang="ru-RU" sz="1200" dirty="0">
                <a:latin typeface="-apple-system"/>
              </a:rPr>
              <a:t>Автоматическое управление памяти</a:t>
            </a:r>
          </a:p>
          <a:p>
            <a:r>
              <a:rPr lang="ru-RU" sz="1200" dirty="0">
                <a:latin typeface="-apple-system"/>
              </a:rPr>
              <a:t>Динамическая типизация</a:t>
            </a:r>
            <a:endParaRPr lang="ru-RU" sz="1200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665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200" dirty="0">
                <a:latin typeface="-apple-system"/>
              </a:rPr>
              <a:t>Python - очень простой язык программирования, он имеет лаконичный и в то же время довольно простой и понятный синтаксис. Соответственно его легко изучать, и собственно это одна из причин, по которой он является одним из самых популярных языков программирования именно для обучения. В частности, в 2014 году он был признан самым популярным языком программирования для обучения в США.</a:t>
            </a:r>
          </a:p>
          <a:p>
            <a:pPr marL="0" indent="0">
              <a:buNone/>
            </a:pPr>
            <a:endParaRPr lang="ru-RU" sz="1200" dirty="0">
              <a:latin typeface="-apple-system"/>
            </a:endParaRPr>
          </a:p>
          <a:p>
            <a:pPr marL="0" indent="0">
              <a:buNone/>
            </a:pPr>
            <a:r>
              <a:rPr lang="ru-RU" sz="1200" dirty="0">
                <a:latin typeface="-apple-system"/>
              </a:rPr>
              <a:t>Python также популярен не только в сфере обучения, но в написании конкретных программ в том числе коммерческого характера. В немалой степени поэтому для этого языка написано множество библиотек, которые мы можем использовать.</a:t>
            </a:r>
            <a:endParaRPr lang="ru-RU" sz="1200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5127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effectLst/>
                <a:latin typeface="-apple-system"/>
              </a:rPr>
              <a:t>Пакеты и библиотеки</a:t>
            </a:r>
            <a:endParaRPr lang="ru-RU" sz="1200" dirty="0"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latin typeface="-apple-system"/>
              </a:rPr>
              <a:t>Интерпретатор Python </a:t>
            </a:r>
            <a:r>
              <a:rPr lang="ru-RU" sz="1200" dirty="0" err="1">
                <a:latin typeface="-apple-system"/>
              </a:rPr>
              <a:t>сопроваждается</a:t>
            </a:r>
            <a:r>
              <a:rPr lang="ru-RU" sz="1200" dirty="0">
                <a:latin typeface="-apple-system"/>
              </a:rPr>
              <a:t> достаточным функционалом, который позволяет создавать приложения на этом языке. Тем не менее этого функционала может оказаться недостаточно для ряда задач. Но в виду большого сообщества разработчиков на этом языке по всему миру также имеется большая экосистема различных пакетов и библиотек, которые можно использовать для различных целей. </a:t>
            </a:r>
            <a:endParaRPr lang="ru-RU" sz="1200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521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200" b="1" dirty="0">
                <a:latin typeface="-apple-system"/>
              </a:rPr>
              <a:t>Для создания графических приложений:</a:t>
            </a:r>
          </a:p>
          <a:p>
            <a:r>
              <a:rPr lang="en-US" sz="1200" dirty="0" err="1">
                <a:latin typeface="-apple-system"/>
              </a:rPr>
              <a:t>Tkinter</a:t>
            </a:r>
            <a:endParaRPr lang="en-US" sz="1200" dirty="0">
              <a:latin typeface="-apple-system"/>
            </a:endParaRPr>
          </a:p>
          <a:p>
            <a:r>
              <a:rPr lang="en-US" sz="1200" dirty="0" err="1">
                <a:latin typeface="-apple-system"/>
              </a:rPr>
              <a:t>PyQt</a:t>
            </a:r>
            <a:r>
              <a:rPr lang="en-US" sz="1200" dirty="0">
                <a:latin typeface="-apple-system"/>
              </a:rPr>
              <a:t> / </a:t>
            </a:r>
            <a:r>
              <a:rPr lang="en-US" sz="1200" dirty="0" err="1">
                <a:latin typeface="-apple-system"/>
              </a:rPr>
              <a:t>PySide</a:t>
            </a:r>
            <a:endParaRPr lang="en-US" sz="1200" dirty="0">
              <a:latin typeface="-apple-system"/>
            </a:endParaRPr>
          </a:p>
          <a:p>
            <a:r>
              <a:rPr lang="en-US" sz="1200" dirty="0" err="1">
                <a:latin typeface="-apple-system"/>
              </a:rPr>
              <a:t>wxPython</a:t>
            </a:r>
            <a:endParaRPr lang="en-US" sz="1200" dirty="0">
              <a:latin typeface="-apple-system"/>
            </a:endParaRPr>
          </a:p>
          <a:p>
            <a:r>
              <a:rPr lang="en-US" sz="1200" dirty="0" err="1">
                <a:latin typeface="-apple-system"/>
              </a:rPr>
              <a:t>DearPyGui</a:t>
            </a:r>
            <a:endParaRPr lang="en-US" sz="1200" dirty="0">
              <a:latin typeface="-apple-system"/>
            </a:endParaRPr>
          </a:p>
          <a:p>
            <a:r>
              <a:rPr lang="en-US" sz="1200" dirty="0" err="1">
                <a:latin typeface="-apple-system"/>
              </a:rPr>
              <a:t>EasyGUI</a:t>
            </a:r>
            <a:endParaRPr lang="ru-RU" sz="1200" dirty="0">
              <a:latin typeface="-apple-system"/>
            </a:endParaRPr>
          </a:p>
          <a:p>
            <a:endParaRPr lang="ru-RU" sz="1200" dirty="0">
              <a:latin typeface="-apple-system"/>
            </a:endParaRPr>
          </a:p>
          <a:p>
            <a:pPr marL="0" indent="0">
              <a:buNone/>
            </a:pPr>
            <a:r>
              <a:rPr lang="ru-RU" sz="1200" b="1" dirty="0"/>
              <a:t>Для создания мобильных приложений:</a:t>
            </a:r>
          </a:p>
          <a:p>
            <a:r>
              <a:rPr lang="ru-RU" sz="1200" dirty="0" err="1"/>
              <a:t>Kivy</a:t>
            </a:r>
            <a:endParaRPr lang="ru-RU" sz="1200" dirty="0"/>
          </a:p>
          <a:p>
            <a:r>
              <a:rPr lang="ru-RU" sz="1200" dirty="0" err="1"/>
              <a:t>Toga</a:t>
            </a:r>
            <a:endParaRPr lang="ru-RU" sz="1200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341FE-AE5C-47F1-8FD8-47C4A673A802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2407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9512" y="0"/>
            <a:ext cx="6372200" cy="1368152"/>
          </a:xfrm>
        </p:spPr>
        <p:txBody>
          <a:bodyPr/>
          <a:lstStyle>
            <a:lvl1pPr>
              <a:defRPr b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27.08.2024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64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27.08.2024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80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27.08.2024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69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520259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27.08.2024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520259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Номер слайда 5"/>
          <p:cNvSpPr txBox="1">
            <a:spLocks/>
          </p:cNvSpPr>
          <p:nvPr userDrawn="1"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rgbClr val="3399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251520" y="228168"/>
            <a:ext cx="6552729" cy="115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Текст 2"/>
          <p:cNvSpPr>
            <a:spLocks noGrp="1"/>
          </p:cNvSpPr>
          <p:nvPr>
            <p:ph idx="1"/>
          </p:nvPr>
        </p:nvSpPr>
        <p:spPr>
          <a:xfrm>
            <a:off x="251520" y="1916832"/>
            <a:ext cx="8712968" cy="4248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54301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79512" y="2060848"/>
            <a:ext cx="4320480" cy="409391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4008" y="2071389"/>
            <a:ext cx="4320480" cy="409391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27.08.2024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133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71799" y="4406900"/>
            <a:ext cx="5722913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771799" y="2906713"/>
            <a:ext cx="572291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27.08.2024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65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1520" y="1916832"/>
            <a:ext cx="4176464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251520" y="2556594"/>
            <a:ext cx="4176464" cy="3951288"/>
          </a:xfrm>
        </p:spPr>
        <p:txBody>
          <a:bodyPr/>
          <a:lstStyle>
            <a:lvl1pPr>
              <a:defRPr sz="2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2000"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 sz="1800"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716016" y="1934294"/>
            <a:ext cx="4248472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716016" y="2574056"/>
            <a:ext cx="4248472" cy="3951288"/>
          </a:xfrm>
        </p:spPr>
        <p:txBody>
          <a:bodyPr/>
          <a:lstStyle>
            <a:lvl1pPr>
              <a:defRPr sz="2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2000"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 sz="1800"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1375310" y="6410896"/>
            <a:ext cx="1215489" cy="365125"/>
          </a:xfrm>
        </p:spPr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27.08.2024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154184" y="6356350"/>
            <a:ext cx="1649592" cy="365125"/>
          </a:xfrm>
        </p:spPr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7471310" y="6356350"/>
            <a:ext cx="1215489" cy="365125"/>
          </a:xfrm>
        </p:spPr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93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27.08.2024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245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27.08.2024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595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3622"/>
            <a:ext cx="3008313" cy="921478"/>
          </a:xfrm>
        </p:spPr>
        <p:txBody>
          <a:bodyPr anchor="b"/>
          <a:lstStyle>
            <a:lvl1pPr algn="l">
              <a:defRPr sz="200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63888" y="1916832"/>
            <a:ext cx="5111750" cy="4353347"/>
          </a:xfrm>
        </p:spPr>
        <p:txBody>
          <a:bodyPr/>
          <a:lstStyle>
            <a:lvl1pPr>
              <a:defRPr sz="3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2800"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 sz="2400"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 sz="2000"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 sz="2000"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27.08.2024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8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27.08.2024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860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presentation-creation.ru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28168"/>
            <a:ext cx="6552729" cy="115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1520" y="1916832"/>
            <a:ext cx="8712968" cy="4248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5E48A96-E1BB-4C8F-80B2-32A47A48A9D5}" type="datetimeFigureOut">
              <a:rPr lang="ru-RU" smtClean="0"/>
              <a:pPr/>
              <a:t>27.08.2024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520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44A1F6A-164B-43BA-A19E-4AE6BB502A21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hlinkClick r:id="rId14"/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0688" y="45855"/>
            <a:ext cx="757762" cy="75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72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5373216"/>
            <a:ext cx="6372200" cy="1368152"/>
          </a:xfrm>
        </p:spPr>
        <p:txBody>
          <a:bodyPr>
            <a:noAutofit/>
          </a:bodyPr>
          <a:lstStyle/>
          <a:p>
            <a:r>
              <a:rPr lang="ru-RU" sz="3600" dirty="0"/>
              <a:t>Лекция 13. </a:t>
            </a:r>
            <a:r>
              <a:rPr lang="ru-RU" sz="3600" dirty="0">
                <a:effectLst/>
              </a:rPr>
              <a:t>Введение в программирование на языке Python.</a:t>
            </a:r>
            <a:b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D0631-8071-4024-8105-E973A0F3EB16}"/>
              </a:ext>
            </a:extLst>
          </p:cNvPr>
          <p:cNvSpPr txBox="1"/>
          <p:nvPr/>
        </p:nvSpPr>
        <p:spPr>
          <a:xfrm>
            <a:off x="1447298" y="12212"/>
            <a:ext cx="6249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Современные платформы программирования</a:t>
            </a:r>
          </a:p>
        </p:txBody>
      </p:sp>
      <p:pic>
        <p:nvPicPr>
          <p:cNvPr id="5" name="Звук 4">
            <a:hlinkClick r:id="" action="ppaction://media"/>
            <a:extLst>
              <a:ext uri="{FF2B5EF4-FFF2-40B4-BE49-F238E27FC236}">
                <a16:creationId xmlns:a16="http://schemas.microsoft.com/office/drawing/2014/main" id="{5F27309C-FCA2-4B20-9C83-C34E32B776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70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348">
        <p:fade/>
      </p:transition>
    </mc:Choice>
    <mc:Fallback>
      <p:transition spd="med" advTm="73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445A3-793F-4790-A8FF-5CA0E9BA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i="0" dirty="0">
                <a:effectLst/>
                <a:latin typeface="-apple-system"/>
              </a:rPr>
              <a:t>Пакеты и библиотеки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D4B83-9404-4117-8335-C4593C8BD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916832"/>
            <a:ext cx="8712968" cy="471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latin typeface="-apple-system"/>
              </a:rPr>
              <a:t>Для создания веб-приложений:</a:t>
            </a:r>
          </a:p>
          <a:p>
            <a:r>
              <a:rPr lang="en-US" sz="2400" dirty="0">
                <a:latin typeface="-apple-system"/>
              </a:rPr>
              <a:t>Django</a:t>
            </a:r>
          </a:p>
          <a:p>
            <a:r>
              <a:rPr lang="en-US" sz="2400" dirty="0">
                <a:latin typeface="-apple-system"/>
              </a:rPr>
              <a:t>Flask</a:t>
            </a:r>
          </a:p>
          <a:p>
            <a:r>
              <a:rPr lang="en-US" sz="2400" dirty="0" err="1">
                <a:latin typeface="-apple-system"/>
              </a:rPr>
              <a:t>FastAPI</a:t>
            </a:r>
            <a:endParaRPr lang="en-US" sz="2400" dirty="0">
              <a:latin typeface="-apple-system"/>
            </a:endParaRPr>
          </a:p>
          <a:p>
            <a:r>
              <a:rPr lang="en-US" sz="2400" dirty="0">
                <a:latin typeface="-apple-system"/>
              </a:rPr>
              <a:t>Pylons</a:t>
            </a:r>
          </a:p>
          <a:p>
            <a:r>
              <a:rPr lang="en-US" sz="2400" dirty="0">
                <a:latin typeface="-apple-system"/>
              </a:rPr>
              <a:t>Bottle</a:t>
            </a:r>
          </a:p>
          <a:p>
            <a:r>
              <a:rPr lang="en-US" sz="2400" dirty="0" err="1">
                <a:latin typeface="-apple-system"/>
              </a:rPr>
              <a:t>CherryPy</a:t>
            </a:r>
            <a:endParaRPr lang="en-US" sz="2400" dirty="0">
              <a:latin typeface="-apple-system"/>
            </a:endParaRPr>
          </a:p>
          <a:p>
            <a:r>
              <a:rPr lang="en-US" sz="2400" dirty="0" err="1">
                <a:latin typeface="-apple-system"/>
              </a:rPr>
              <a:t>TurboGears</a:t>
            </a:r>
            <a:endParaRPr lang="en-US" sz="2400" dirty="0">
              <a:latin typeface="-apple-system"/>
            </a:endParaRPr>
          </a:p>
          <a:p>
            <a:r>
              <a:rPr lang="en-US" sz="2400" dirty="0" err="1">
                <a:latin typeface="-apple-system"/>
              </a:rPr>
              <a:t>Nagare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76635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445A3-793F-4790-A8FF-5CA0E9BA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i="0" dirty="0">
                <a:effectLst/>
                <a:latin typeface="-apple-system"/>
              </a:rPr>
              <a:t>Пакеты и библиотеки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D4B83-9404-4117-8335-C4593C8BD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916832"/>
            <a:ext cx="8712968" cy="4713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sz="2400" b="1" dirty="0">
                <a:latin typeface="-apple-system"/>
              </a:rPr>
              <a:t>Для автоматизации процессов:</a:t>
            </a:r>
          </a:p>
          <a:p>
            <a:r>
              <a:rPr lang="en-US" sz="2400" dirty="0">
                <a:latin typeface="-apple-system"/>
              </a:rPr>
              <a:t>Selenium (</a:t>
            </a:r>
            <a:r>
              <a:rPr lang="ru-RU" sz="2400" dirty="0">
                <a:latin typeface="-apple-system"/>
              </a:rPr>
              <a:t>для тестирования веб-приложений)</a:t>
            </a:r>
          </a:p>
          <a:p>
            <a:r>
              <a:rPr lang="en-US" sz="2400" dirty="0">
                <a:latin typeface="-apple-system"/>
              </a:rPr>
              <a:t>Flask</a:t>
            </a:r>
          </a:p>
          <a:p>
            <a:r>
              <a:rPr lang="en-US" sz="2400" dirty="0" err="1">
                <a:latin typeface="-apple-system"/>
              </a:rPr>
              <a:t>FastAPI</a:t>
            </a:r>
            <a:endParaRPr lang="en-US" sz="2400" dirty="0">
              <a:latin typeface="-apple-system"/>
            </a:endParaRPr>
          </a:p>
          <a:p>
            <a:r>
              <a:rPr lang="en-US" sz="2400" dirty="0">
                <a:latin typeface="-apple-system"/>
              </a:rPr>
              <a:t>Pylons</a:t>
            </a:r>
          </a:p>
          <a:p>
            <a:r>
              <a:rPr lang="en-US" sz="2400" dirty="0">
                <a:latin typeface="-apple-system"/>
              </a:rPr>
              <a:t>Bottle</a:t>
            </a:r>
          </a:p>
          <a:p>
            <a:r>
              <a:rPr lang="en-US" sz="2400" dirty="0" err="1">
                <a:latin typeface="-apple-system"/>
              </a:rPr>
              <a:t>CherryPy</a:t>
            </a:r>
            <a:endParaRPr lang="en-US" sz="2400" dirty="0">
              <a:latin typeface="-apple-system"/>
            </a:endParaRPr>
          </a:p>
          <a:p>
            <a:r>
              <a:rPr lang="en-US" sz="2400" dirty="0" err="1">
                <a:latin typeface="-apple-system"/>
              </a:rPr>
              <a:t>TurboGears</a:t>
            </a:r>
            <a:endParaRPr lang="en-US" sz="2400" dirty="0">
              <a:latin typeface="-apple-system"/>
            </a:endParaRPr>
          </a:p>
          <a:p>
            <a:r>
              <a:rPr lang="en-US" sz="2400" dirty="0" err="1">
                <a:latin typeface="-apple-system"/>
              </a:rPr>
              <a:t>Nagare</a:t>
            </a:r>
            <a:endParaRPr lang="en-US" sz="2400" dirty="0">
              <a:latin typeface="-apple-system"/>
            </a:endParaRPr>
          </a:p>
          <a:p>
            <a:r>
              <a:rPr lang="en-US" sz="2400" dirty="0" err="1">
                <a:latin typeface="-apple-system"/>
              </a:rPr>
              <a:t>robotframework</a:t>
            </a:r>
            <a:endParaRPr lang="en-US" sz="2400" dirty="0">
              <a:latin typeface="-apple-system"/>
            </a:endParaRPr>
          </a:p>
          <a:p>
            <a:r>
              <a:rPr lang="en-US" sz="2400" dirty="0" err="1">
                <a:latin typeface="-apple-system"/>
              </a:rPr>
              <a:t>pywinauto</a:t>
            </a:r>
            <a:endParaRPr lang="en-US" sz="2400" dirty="0">
              <a:latin typeface="-apple-system"/>
            </a:endParaRPr>
          </a:p>
          <a:p>
            <a:r>
              <a:rPr lang="en-US" sz="2400" dirty="0">
                <a:latin typeface="-apple-system"/>
              </a:rPr>
              <a:t>Lettuce</a:t>
            </a:r>
          </a:p>
          <a:p>
            <a:r>
              <a:rPr lang="en-US" sz="2400" dirty="0">
                <a:latin typeface="-apple-system"/>
              </a:rPr>
              <a:t>Behave</a:t>
            </a:r>
          </a:p>
          <a:p>
            <a:r>
              <a:rPr lang="en-US" sz="2400" dirty="0">
                <a:latin typeface="-apple-system"/>
              </a:rPr>
              <a:t>Requests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10061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445A3-793F-4790-A8FF-5CA0E9BA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i="0" dirty="0">
                <a:effectLst/>
                <a:latin typeface="-apple-system"/>
              </a:rPr>
              <a:t>Пакеты и библиотеки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D4B83-9404-4117-8335-C4593C8BD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916832"/>
            <a:ext cx="8712968" cy="471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latin typeface="-apple-system"/>
              </a:rPr>
              <a:t>Для работы с различными типами файлов:</a:t>
            </a:r>
            <a:endParaRPr lang="ru-RU" sz="2400" dirty="0">
              <a:latin typeface="-apple-system"/>
            </a:endParaRPr>
          </a:p>
          <a:p>
            <a:r>
              <a:rPr lang="en-US" sz="2400" dirty="0" err="1">
                <a:latin typeface="-apple-system"/>
              </a:rPr>
              <a:t>OpenPyXL</a:t>
            </a:r>
            <a:r>
              <a:rPr lang="en-US" sz="2400" dirty="0">
                <a:latin typeface="-apple-system"/>
              </a:rPr>
              <a:t> (Excel)</a:t>
            </a:r>
          </a:p>
          <a:p>
            <a:r>
              <a:rPr lang="en-US" sz="2400" dirty="0" err="1">
                <a:latin typeface="-apple-system"/>
              </a:rPr>
              <a:t>lxml</a:t>
            </a:r>
            <a:r>
              <a:rPr lang="en-US" sz="2400" dirty="0">
                <a:latin typeface="-apple-system"/>
              </a:rPr>
              <a:t> (XML)</a:t>
            </a:r>
          </a:p>
          <a:p>
            <a:r>
              <a:rPr lang="en-US" sz="2400" dirty="0" err="1">
                <a:latin typeface="-apple-system"/>
              </a:rPr>
              <a:t>ReportLab</a:t>
            </a:r>
            <a:r>
              <a:rPr lang="en-US" sz="2400" dirty="0">
                <a:latin typeface="-apple-system"/>
              </a:rPr>
              <a:t> / </a:t>
            </a:r>
            <a:r>
              <a:rPr lang="en-US" sz="2400" dirty="0" err="1">
                <a:latin typeface="-apple-system"/>
              </a:rPr>
              <a:t>borb</a:t>
            </a:r>
            <a:r>
              <a:rPr lang="en-US" sz="2400" dirty="0">
                <a:latin typeface="-apple-system"/>
              </a:rPr>
              <a:t> (PDF)</a:t>
            </a:r>
          </a:p>
          <a:p>
            <a:r>
              <a:rPr lang="en-US" sz="2400" dirty="0" err="1">
                <a:latin typeface="-apple-system"/>
              </a:rPr>
              <a:t>pdfrw</a:t>
            </a:r>
            <a:r>
              <a:rPr lang="en-US" sz="2400" dirty="0">
                <a:latin typeface="-apple-system"/>
              </a:rPr>
              <a:t> / PyPDF2 (PDF)</a:t>
            </a:r>
          </a:p>
          <a:p>
            <a:r>
              <a:rPr lang="en-US" sz="2400" dirty="0">
                <a:latin typeface="-apple-system"/>
              </a:rPr>
              <a:t>Pandas (CSV </a:t>
            </a:r>
            <a:r>
              <a:rPr lang="ru-RU" sz="2400" dirty="0">
                <a:latin typeface="-apple-system"/>
              </a:rPr>
              <a:t>и </a:t>
            </a:r>
            <a:r>
              <a:rPr lang="en-US" sz="2400" dirty="0">
                <a:latin typeface="-apple-system"/>
              </a:rPr>
              <a:t>Excel)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70533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445A3-793F-4790-A8FF-5CA0E9BA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i="0" dirty="0">
                <a:effectLst/>
                <a:latin typeface="-apple-system"/>
              </a:rPr>
              <a:t>Пакеты и библиотеки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D4B83-9404-4117-8335-C4593C8BD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916832"/>
            <a:ext cx="8712968" cy="47130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400" b="1" dirty="0">
                <a:latin typeface="-apple-system"/>
              </a:rPr>
              <a:t>Для машинного обучения, искусственного интеллекта, </a:t>
            </a:r>
            <a:r>
              <a:rPr lang="en-US" sz="2400" b="1" dirty="0">
                <a:latin typeface="-apple-system"/>
              </a:rPr>
              <a:t>Data Science:</a:t>
            </a:r>
            <a:endParaRPr lang="en-US" sz="2400" dirty="0">
              <a:latin typeface="-apple-system"/>
            </a:endParaRPr>
          </a:p>
          <a:p>
            <a:r>
              <a:rPr lang="en-US" sz="2400" dirty="0">
                <a:latin typeface="-apple-system"/>
              </a:rPr>
              <a:t>Pandas</a:t>
            </a:r>
          </a:p>
          <a:p>
            <a:r>
              <a:rPr lang="en-US" sz="2400" dirty="0">
                <a:latin typeface="-apple-system"/>
              </a:rPr>
              <a:t>SciPy</a:t>
            </a:r>
          </a:p>
          <a:p>
            <a:r>
              <a:rPr lang="en-US" sz="2400" dirty="0" err="1">
                <a:latin typeface="-apple-system"/>
              </a:rPr>
              <a:t>PyTorch</a:t>
            </a:r>
            <a:endParaRPr lang="en-US" sz="2400" dirty="0">
              <a:latin typeface="-apple-system"/>
            </a:endParaRPr>
          </a:p>
          <a:p>
            <a:r>
              <a:rPr lang="en-US" sz="2400" dirty="0">
                <a:latin typeface="-apple-system"/>
              </a:rPr>
              <a:t>Matplotlib</a:t>
            </a:r>
          </a:p>
          <a:p>
            <a:r>
              <a:rPr lang="en-US" sz="2400" dirty="0">
                <a:latin typeface="-apple-system"/>
              </a:rPr>
              <a:t>Theano</a:t>
            </a:r>
          </a:p>
          <a:p>
            <a:r>
              <a:rPr lang="en-US" sz="2400" dirty="0" err="1">
                <a:latin typeface="-apple-system"/>
              </a:rPr>
              <a:t>Tensorflow</a:t>
            </a:r>
            <a:endParaRPr lang="en-US" sz="2400" dirty="0">
              <a:latin typeface="-apple-system"/>
            </a:endParaRPr>
          </a:p>
          <a:p>
            <a:r>
              <a:rPr lang="en-US" sz="2400" dirty="0">
                <a:latin typeface="-apple-system"/>
              </a:rPr>
              <a:t>OpenCV</a:t>
            </a:r>
          </a:p>
          <a:p>
            <a:r>
              <a:rPr lang="en-US" sz="2400" dirty="0">
                <a:latin typeface="-apple-system"/>
              </a:rPr>
              <a:t>Scikit-Learn</a:t>
            </a:r>
          </a:p>
          <a:p>
            <a:r>
              <a:rPr lang="en-US" sz="2400" dirty="0" err="1">
                <a:latin typeface="-apple-system"/>
              </a:rPr>
              <a:t>Keras</a:t>
            </a:r>
            <a:endParaRPr lang="en-US" sz="2400" dirty="0">
              <a:latin typeface="-apple-system"/>
            </a:endParaRPr>
          </a:p>
          <a:p>
            <a:r>
              <a:rPr lang="en-US" sz="2400" dirty="0">
                <a:latin typeface="-apple-system"/>
              </a:rPr>
              <a:t>NumPy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321462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445A3-793F-4790-A8FF-5CA0E9BA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i="0" dirty="0">
                <a:effectLst/>
                <a:latin typeface="-apple-system"/>
              </a:rPr>
              <a:t>Пакеты и библиотеки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D4B83-9404-4117-8335-C4593C8BD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916832"/>
            <a:ext cx="8712968" cy="471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latin typeface="-apple-system"/>
              </a:rPr>
              <a:t>Для визуализации:</a:t>
            </a:r>
            <a:endParaRPr lang="ru-RU" sz="2400" dirty="0">
              <a:latin typeface="-apple-system"/>
            </a:endParaRPr>
          </a:p>
          <a:p>
            <a:r>
              <a:rPr lang="en-US" sz="2400" dirty="0">
                <a:latin typeface="-apple-system"/>
              </a:rPr>
              <a:t>Matplotlib</a:t>
            </a:r>
          </a:p>
          <a:p>
            <a:r>
              <a:rPr lang="en-US" sz="2400" dirty="0">
                <a:latin typeface="-apple-system"/>
              </a:rPr>
              <a:t>Seaborn</a:t>
            </a:r>
          </a:p>
          <a:p>
            <a:r>
              <a:rPr lang="en-US" sz="2400" dirty="0" err="1">
                <a:latin typeface="-apple-system"/>
              </a:rPr>
              <a:t>Plotly</a:t>
            </a:r>
            <a:endParaRPr lang="en-US" sz="2400" dirty="0">
              <a:latin typeface="-apple-system"/>
            </a:endParaRPr>
          </a:p>
          <a:p>
            <a:r>
              <a:rPr lang="en-US" sz="2400" dirty="0">
                <a:latin typeface="-apple-system"/>
              </a:rPr>
              <a:t>Bokeh</a:t>
            </a:r>
          </a:p>
          <a:p>
            <a:r>
              <a:rPr lang="en-US" sz="2400" dirty="0">
                <a:latin typeface="-apple-system"/>
              </a:rPr>
              <a:t>Altair</a:t>
            </a:r>
          </a:p>
          <a:p>
            <a:r>
              <a:rPr lang="en-US" sz="2400" dirty="0" err="1">
                <a:latin typeface="-apple-system"/>
              </a:rPr>
              <a:t>HoloViews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66326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445A3-793F-4790-A8FF-5CA0E9BA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i="0" dirty="0">
                <a:effectLst/>
                <a:latin typeface="-apple-system"/>
              </a:rPr>
              <a:t>Установка и первая программа на Windows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D4B83-9404-4117-8335-C4593C8BD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916832"/>
            <a:ext cx="8712968" cy="471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-apple-system"/>
              </a:rPr>
              <a:t>Для создания программ на Python нам потребуется интерпретатор. Для его установки перейдем на страницу </a:t>
            </a:r>
            <a:r>
              <a:rPr lang="ru-RU" sz="2000" u="sng" dirty="0">
                <a:solidFill>
                  <a:srgbClr val="FF0000"/>
                </a:solidFill>
                <a:latin typeface="-apple-system"/>
              </a:rPr>
              <a:t>https://www.python.org/downloads/ </a:t>
            </a:r>
            <a:r>
              <a:rPr lang="ru-RU" sz="2000" dirty="0">
                <a:latin typeface="-apple-system"/>
              </a:rPr>
              <a:t>и найдем ссылку на загрузку последней версии языка:</a:t>
            </a:r>
          </a:p>
          <a:p>
            <a:pPr marL="0" indent="0">
              <a:buNone/>
            </a:pP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E22B48-2A67-4DD7-AE02-F83D4179D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284984"/>
            <a:ext cx="3763999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757C4-0470-4532-99AE-18EDB19C057D}"/>
              </a:ext>
            </a:extLst>
          </p:cNvPr>
          <p:cNvSpPr txBox="1"/>
          <p:nvPr/>
        </p:nvSpPr>
        <p:spPr>
          <a:xfrm>
            <a:off x="251520" y="3140968"/>
            <a:ext cx="468052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По нажатию на кнопку будет загружен соответствующей текущей ОС установщик Python. Следует учитывать, что Windows 7 и более ранние версии не поддерживаются.</a:t>
            </a:r>
            <a:endParaRPr lang="ru-RU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40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445A3-793F-4790-A8FF-5CA0E9BA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i="0" dirty="0">
                <a:effectLst/>
                <a:latin typeface="-apple-system"/>
              </a:rPr>
              <a:t>Установка и первая программа на Windows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D4B83-9404-4117-8335-C4593C8BD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916832"/>
            <a:ext cx="8712968" cy="471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На ОС Windows при запуске инсталлятора запускает окно мастера установки:</a:t>
            </a:r>
            <a:endParaRPr lang="ru-RU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7CD8CF-C2B4-4B08-B5DB-706AB3F88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59" y="2996952"/>
            <a:ext cx="4716016" cy="2980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F9989D-75A2-4C9D-8B08-251AE8439048}"/>
              </a:ext>
            </a:extLst>
          </p:cNvPr>
          <p:cNvSpPr txBox="1"/>
          <p:nvPr/>
        </p:nvSpPr>
        <p:spPr>
          <a:xfrm>
            <a:off x="323528" y="2778996"/>
            <a:ext cx="374441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Здесь мы можем задать путь, по которому будет устанавливаться интерпретатор. Оставим его по умолчанию, то есть </a:t>
            </a:r>
            <a:r>
              <a:rPr lang="ru-RU" sz="2000" b="0" i="1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C:\Users\[имя_пользователя]\AppData\Local\Programs\Python\Python312\</a:t>
            </a:r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Кроме того, в самом низу отметим флажок "</a:t>
            </a:r>
            <a:r>
              <a:rPr lang="ru-RU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Add</a:t>
            </a:r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 Python 3.12 </a:t>
            </a:r>
            <a:r>
              <a:rPr lang="ru-RU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to</a:t>
            </a:r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 PATH", чтобы добавить путь к интерпретатору в переменные среды.</a:t>
            </a:r>
          </a:p>
        </p:txBody>
      </p:sp>
    </p:spTree>
    <p:extLst>
      <p:ext uri="{BB962C8B-B14F-4D97-AF65-F5344CB8AC3E}">
        <p14:creationId xmlns:p14="http://schemas.microsoft.com/office/powerpoint/2010/main" val="4246021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445A3-793F-4790-A8FF-5CA0E9BA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i="0" dirty="0">
                <a:effectLst/>
                <a:latin typeface="-apple-system"/>
              </a:rPr>
              <a:t>Установка и первая программа на Windows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D4B83-9404-4117-8335-C4593C8BD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916832"/>
            <a:ext cx="8712968" cy="471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После этого мы можем проверить установку Python и его версию, запустив в командной строке/</a:t>
            </a:r>
            <a:r>
              <a:rPr lang="ru-RU" sz="2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треминале</a:t>
            </a:r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 команду </a:t>
            </a:r>
            <a:r>
              <a:rPr lang="ru-RU" sz="2000" b="0" i="0" u="sng" dirty="0" err="1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python</a:t>
            </a:r>
            <a:r>
              <a:rPr lang="ru-RU" sz="2000" b="0" i="0" u="sng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 --</a:t>
            </a:r>
            <a:r>
              <a:rPr lang="ru-RU" sz="2000" b="0" i="0" u="sng" dirty="0" err="1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version</a:t>
            </a:r>
            <a:endParaRPr lang="ru-RU" sz="2000" u="sng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DBB54F-22F2-4E26-90A5-748724C1B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52" y="2780928"/>
            <a:ext cx="4248472" cy="160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31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445A3-793F-4790-A8FF-5CA0E9BA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i="0" dirty="0">
                <a:effectLst/>
                <a:latin typeface="-apple-system"/>
              </a:rPr>
              <a:t>Установка и первая программа на Windows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D4B83-9404-4117-8335-C4593C8BD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916832"/>
            <a:ext cx="8712968" cy="471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Запуск интерпретатора</a:t>
            </a:r>
          </a:p>
          <a:p>
            <a:pPr marL="0" indent="0">
              <a:buNone/>
            </a:pPr>
            <a:endParaRPr lang="ru-RU" sz="2000" b="1" i="0" dirty="0">
              <a:solidFill>
                <a:schemeClr val="bg1">
                  <a:lumMod val="95000"/>
                </a:schemeClr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После установки интерпретатора, как было описано в прошлой теме, мы можем начать создавать приложения на Python. Итак, создадим первую простенькую программу.</a:t>
            </a:r>
          </a:p>
          <a:p>
            <a:pPr marL="0" indent="0">
              <a:buNone/>
            </a:pPr>
            <a:endParaRPr lang="ru-RU" sz="2000" b="0" i="0" dirty="0">
              <a:solidFill>
                <a:schemeClr val="bg1">
                  <a:lumMod val="95000"/>
                </a:schemeClr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Если при установке не был изменен адрес, то на Windows Python по умолчанию устанавливается по пути </a:t>
            </a:r>
            <a:r>
              <a:rPr lang="ru-RU" sz="2000" b="0" i="0" u="sng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C:\Users\[имя_пользователя]\AppData\Local\Programs\Python\Python[номер_версии]\ </a:t>
            </a:r>
            <a:r>
              <a:rPr lang="ru-RU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и представляет файл под названием python.exe.</a:t>
            </a:r>
            <a:endParaRPr lang="ru-RU" sz="2000" u="sng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33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445A3-793F-4790-A8FF-5CA0E9BA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i="0" dirty="0">
                <a:effectLst/>
                <a:latin typeface="-apple-system"/>
              </a:rPr>
              <a:t>Установка и первая программа на Windows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D4B83-9404-4117-8335-C4593C8BD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892" y="2492896"/>
            <a:ext cx="8712968" cy="4136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Запустим интерпретатор и введем в него следующую строку:</a:t>
            </a:r>
          </a:p>
          <a:p>
            <a:pPr marL="0" indent="0">
              <a:buNone/>
            </a:pPr>
            <a:endParaRPr lang="ru-RU" sz="2400" u="sng" dirty="0">
              <a:solidFill>
                <a:schemeClr val="bg1">
                  <a:lumMod val="95000"/>
                </a:schemeClr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print("hello students!")</a:t>
            </a:r>
          </a:p>
          <a:p>
            <a:pPr marL="0" indent="0">
              <a:buNone/>
            </a:pPr>
            <a:endParaRPr lang="en-US" sz="2400" u="sng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</a:rPr>
              <a:t>Консоль выведет строку :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hello students!"</a:t>
            </a:r>
            <a:endParaRPr lang="en-US" sz="2400" u="sng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</a:rPr>
              <a:t>Для этой программы использовалась функция </a:t>
            </a:r>
            <a:r>
              <a:rPr lang="ru-RU" sz="24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</a:rPr>
              <a:t>(), которая выводит некоторую строку на консоль.</a:t>
            </a:r>
          </a:p>
        </p:txBody>
      </p:sp>
    </p:spTree>
    <p:extLst>
      <p:ext uri="{BB962C8B-B14F-4D97-AF65-F5344CB8AC3E}">
        <p14:creationId xmlns:p14="http://schemas.microsoft.com/office/powerpoint/2010/main" val="688286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445A3-793F-4790-A8FF-5CA0E9BA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i="0" dirty="0">
                <a:effectLst/>
                <a:latin typeface="-apple-system"/>
              </a:rPr>
              <a:t>Язык программирования </a:t>
            </a:r>
            <a:r>
              <a:rPr lang="en-US" b="1" i="0" dirty="0">
                <a:effectLst/>
                <a:latin typeface="-apple-system"/>
              </a:rPr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D4B83-9404-4117-8335-C4593C8BD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0" i="0" dirty="0">
                <a:effectLst/>
                <a:latin typeface="-apple-system"/>
              </a:rPr>
              <a:t>Python представляет собой популярный высокоуровневый язык программирования, который предназначен для создания приложений различных типов. Это и веб-приложения, и игры, и настольные программы, и работа с базами данных. Довольно большое распространение питон получил в области машинного обучения и исследований искусственного интеллекта.</a:t>
            </a:r>
            <a:endParaRPr lang="ru-RU" dirty="0"/>
          </a:p>
        </p:txBody>
      </p:sp>
      <p:pic>
        <p:nvPicPr>
          <p:cNvPr id="4" name="Звук 3">
            <a:hlinkClick r:id="" action="ppaction://media"/>
            <a:extLst>
              <a:ext uri="{FF2B5EF4-FFF2-40B4-BE49-F238E27FC236}">
                <a16:creationId xmlns:a16="http://schemas.microsoft.com/office/drawing/2014/main" id="{B31ED94F-361F-4F29-8176-893597D12E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14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044">
        <p:fade/>
      </p:transition>
    </mc:Choice>
    <mc:Fallback>
      <p:transition spd="med" advTm="240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445A3-793F-4790-A8FF-5CA0E9BA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i="0" dirty="0">
                <a:effectLst/>
                <a:latin typeface="-apple-system"/>
              </a:rPr>
              <a:t>Установка и первая программа на Windows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D4B83-9404-4117-8335-C4593C8BD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435" y="1844824"/>
            <a:ext cx="8712968" cy="4785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Создание файла программы</a:t>
            </a:r>
          </a:p>
          <a:p>
            <a:pPr marL="0" indent="0">
              <a:buNone/>
            </a:pPr>
            <a:r>
              <a:rPr lang="ru-RU" sz="200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В реальности, как правило, программы определяются во внешних файлах-скриптах и затем передаются интерпретатору на выполнение. Поэтому создадим файл программы. Для этого на диске C или где-нибудь в другом месте файловой системы определим для скриптов папку </a:t>
            </a:r>
            <a:r>
              <a:rPr lang="ru-RU" sz="2000" i="0" dirty="0" err="1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python</a:t>
            </a:r>
            <a:r>
              <a:rPr lang="ru-RU" sz="200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. А в этой папке создадим новый текстовый файл, который назовем hello.py. По умолчанию файлы с кодом на языке Python, как правило, имеют расширение </a:t>
            </a:r>
            <a:r>
              <a:rPr lang="ru-RU" sz="2000" i="0" dirty="0" err="1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py</a:t>
            </a:r>
            <a:r>
              <a:rPr lang="ru-RU" sz="200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.</a:t>
            </a:r>
            <a:endParaRPr lang="ru-RU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8E8FB3-139C-47EC-8209-80F447B0B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915" y="4237328"/>
            <a:ext cx="4644008" cy="246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22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445A3-793F-4790-A8FF-5CA0E9BA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i="0" dirty="0">
                <a:effectLst/>
                <a:latin typeface="-apple-system"/>
              </a:rPr>
              <a:t>Установка и первая программа на Windows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D4B83-9404-4117-8335-C4593C8BD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444" y="1844824"/>
            <a:ext cx="8712968" cy="4785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i="0" dirty="0">
                <a:solidFill>
                  <a:schemeClr val="bg1">
                    <a:lumMod val="95000"/>
                  </a:schemeClr>
                </a:solidFill>
                <a:effectLst/>
                <a:latin typeface="-apple-system"/>
              </a:rPr>
              <a:t>Откроем этот файл в любом текстовом редакторе и добавим в него следующий код:</a:t>
            </a:r>
          </a:p>
          <a:p>
            <a:pPr marL="0" indent="0">
              <a:buNone/>
            </a:pPr>
            <a:endParaRPr lang="ru-RU" sz="2000" i="0" dirty="0">
              <a:solidFill>
                <a:schemeClr val="bg1">
                  <a:lumMod val="95000"/>
                </a:schemeClr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ru-RU" sz="2000" i="0" dirty="0" err="1">
                <a:solidFill>
                  <a:schemeClr val="bg1">
                    <a:lumMod val="95000"/>
                  </a:schemeClr>
                </a:solidFill>
                <a:effectLst/>
                <a:highlight>
                  <a:srgbClr val="000000"/>
                </a:highlight>
                <a:latin typeface="-apple-system"/>
              </a:rPr>
              <a:t>name</a:t>
            </a:r>
            <a:r>
              <a:rPr lang="ru-RU" sz="2000" i="0" dirty="0">
                <a:solidFill>
                  <a:schemeClr val="bg1">
                    <a:lumMod val="95000"/>
                  </a:schemeClr>
                </a:solidFill>
                <a:effectLst/>
                <a:highlight>
                  <a:srgbClr val="000000"/>
                </a:highlight>
                <a:latin typeface="-apple-system"/>
              </a:rPr>
              <a:t> = </a:t>
            </a:r>
            <a:r>
              <a:rPr lang="ru-RU" sz="2000" i="0" dirty="0" err="1">
                <a:solidFill>
                  <a:schemeClr val="bg1">
                    <a:lumMod val="95000"/>
                  </a:schemeClr>
                </a:solidFill>
                <a:effectLst/>
                <a:highlight>
                  <a:srgbClr val="000000"/>
                </a:highlight>
                <a:latin typeface="-apple-system"/>
              </a:rPr>
              <a:t>input</a:t>
            </a:r>
            <a:r>
              <a:rPr lang="ru-RU" sz="2000" i="0" dirty="0">
                <a:solidFill>
                  <a:schemeClr val="bg1">
                    <a:lumMod val="95000"/>
                  </a:schemeClr>
                </a:solidFill>
                <a:effectLst/>
                <a:highlight>
                  <a:srgbClr val="000000"/>
                </a:highlight>
                <a:latin typeface="-apple-system"/>
              </a:rPr>
              <a:t>("Введите имя: ")</a:t>
            </a:r>
          </a:p>
          <a:p>
            <a:pPr marL="0" indent="0">
              <a:buNone/>
            </a:pPr>
            <a:r>
              <a:rPr lang="ru-RU" sz="2000" i="0" dirty="0" err="1">
                <a:solidFill>
                  <a:schemeClr val="bg1">
                    <a:lumMod val="95000"/>
                  </a:schemeClr>
                </a:solidFill>
                <a:effectLst/>
                <a:highlight>
                  <a:srgbClr val="000000"/>
                </a:highlight>
                <a:latin typeface="-apple-system"/>
              </a:rPr>
              <a:t>print</a:t>
            </a:r>
            <a:r>
              <a:rPr lang="ru-RU" sz="2000" i="0" dirty="0">
                <a:solidFill>
                  <a:schemeClr val="bg1">
                    <a:lumMod val="95000"/>
                  </a:schemeClr>
                </a:solidFill>
                <a:effectLst/>
                <a:highlight>
                  <a:srgbClr val="000000"/>
                </a:highlight>
                <a:latin typeface="-apple-system"/>
              </a:rPr>
              <a:t>("Привет,", </a:t>
            </a:r>
            <a:r>
              <a:rPr lang="ru-RU" sz="2000" i="0" dirty="0" err="1">
                <a:solidFill>
                  <a:schemeClr val="bg1">
                    <a:lumMod val="95000"/>
                  </a:schemeClr>
                </a:solidFill>
                <a:effectLst/>
                <a:highlight>
                  <a:srgbClr val="000000"/>
                </a:highlight>
                <a:latin typeface="-apple-system"/>
              </a:rPr>
              <a:t>name</a:t>
            </a:r>
            <a:r>
              <a:rPr lang="ru-RU" sz="2000" i="0" dirty="0">
                <a:solidFill>
                  <a:schemeClr val="bg1">
                    <a:lumMod val="95000"/>
                  </a:schemeClr>
                </a:solidFill>
                <a:effectLst/>
                <a:highlight>
                  <a:srgbClr val="000000"/>
                </a:highlight>
                <a:latin typeface="-apple-system"/>
              </a:rPr>
              <a:t>)</a:t>
            </a:r>
          </a:p>
          <a:p>
            <a:pPr marL="0" indent="0">
              <a:buNone/>
            </a:pPr>
            <a:endParaRPr lang="ru-RU" sz="20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  <a:latin typeface="-apple-system"/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Скрипт состоит из двух строк. Первая строка с помощью функции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input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() ожидает ввода пользователем своего имени. Введенное имя затем попадает в переменную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name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ru-RU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Вторая строка с помощью функции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() выводит приветствие вместе с введенным именем.</a:t>
            </a:r>
          </a:p>
        </p:txBody>
      </p:sp>
    </p:spTree>
    <p:extLst>
      <p:ext uri="{BB962C8B-B14F-4D97-AF65-F5344CB8AC3E}">
        <p14:creationId xmlns:p14="http://schemas.microsoft.com/office/powerpoint/2010/main" val="2668510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445A3-793F-4790-A8FF-5CA0E9BA2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26036"/>
            <a:ext cx="6552729" cy="1150897"/>
          </a:xfrm>
        </p:spPr>
        <p:txBody>
          <a:bodyPr>
            <a:normAutofit fontScale="90000"/>
          </a:bodyPr>
          <a:lstStyle/>
          <a:p>
            <a:r>
              <a:rPr lang="ru-RU" b="1" i="0" dirty="0">
                <a:effectLst/>
                <a:latin typeface="-apple-system"/>
              </a:rPr>
              <a:t>Установка и первая программа на Windows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D4B83-9404-4117-8335-C4593C8BD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444" y="1844824"/>
            <a:ext cx="8712968" cy="4785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Теперь запустим командную строку/терминал и с помощью команды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cd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 перейдем к папке, где находится файл с исходным кодом hello.py.</a:t>
            </a:r>
          </a:p>
          <a:p>
            <a:pPr marL="0" indent="0">
              <a:buNone/>
            </a:pPr>
            <a:endParaRPr lang="ru-RU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ru-RU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Далее вначале введем полный путь к интерпретатору, а затем полный путь к файлу скрипта. К примеру:</a:t>
            </a:r>
          </a:p>
          <a:p>
            <a:pPr marL="0" indent="0">
              <a:buNone/>
            </a:pPr>
            <a:endParaRPr lang="ru-RU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ru-RU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Но если при установке была указана опция "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Add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 Python 3.12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to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 PATH", то есть путь к интерпретатору Python был добавлен в переменные среды, то вместо полного пути к интерпретатору можно просто написать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 или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py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pPr marL="0" indent="0">
              <a:buNone/>
            </a:pPr>
            <a:endParaRPr lang="ru-RU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6998EA-373B-424A-952C-1D26EAF43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708920"/>
            <a:ext cx="1910713" cy="3821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29FFB8F-FADB-4D2D-9F68-2DAF3B402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026844"/>
            <a:ext cx="8496944" cy="39118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053333-4AEA-440E-9704-F2E8B73C9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9" y="5735014"/>
            <a:ext cx="2304256" cy="4329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4ECC95-6F24-4AFA-9583-2392B9218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3848" y="5739471"/>
            <a:ext cx="1801319" cy="42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64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445A3-793F-4790-A8FF-5CA0E9BA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i="0" dirty="0">
                <a:effectLst/>
                <a:latin typeface="-apple-system"/>
              </a:rPr>
              <a:t>Введение в написание программ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D4B83-9404-4117-8335-C4593C8BD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444" y="1844824"/>
            <a:ext cx="8712968" cy="47850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Программа на языке Python состоит из набора инструкций. Каждая инструкция помещается на новую строку. Например: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Большую роль в Python играют отступы. Неправильно поставленный отступ фактически является ошибкой. Например, в следующем случае мы получим ошибку, хотя код будет практически аналогичен приведенному выше: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Поэтому стоит помещать новые инструкции сначала строки. В этом одно из важных отличий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пайтона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 от других языков программирования, как C# или Java.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ru-RU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1A8DB42-9D62-47CA-A595-35EF504FE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876" y="2564904"/>
            <a:ext cx="2232248" cy="73532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E8A5EE-6BEB-4B6A-B2A1-74000D728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428" y="4437112"/>
            <a:ext cx="3059144" cy="87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04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445A3-793F-4790-A8FF-5CA0E9BA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i="0" dirty="0">
                <a:effectLst/>
                <a:latin typeface="-apple-system"/>
              </a:rPr>
              <a:t>Введение в написание программ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D4B83-9404-4117-8335-C4593C8BD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444" y="1844824"/>
            <a:ext cx="8712968" cy="4785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Однако стоит учитывать, что некоторые конструкции языка могут состоять из нескольких строк. Например, условная конструкция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if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: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В данном случае если 1 меньше 2, то выводится строка "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Hello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". И здесь уже должен быть отступ, так как инструкция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("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Hello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") используется не сама по себе, а как часть условной конструкции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if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. Причем отступ, согласно руководству по оформлению кода, желательно делать из такого количество пробелов, которое кратно 4 (то есть 4, 8, 16 и т.д.) Хотя если отступов будет не 4, а 5, то программа также будет работать.</a:t>
            </a:r>
          </a:p>
          <a:p>
            <a:pPr marL="0" indent="0">
              <a:buNone/>
            </a:pPr>
            <a:endParaRPr lang="ru-RU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Таких конструкций не так много, поэтому особой путаницы по поводу где надо, а где не надо ставить пробелы, не должно возникнуть.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B8158F-13AD-4F95-9443-D8364C902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2564904"/>
            <a:ext cx="2945781" cy="73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7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445A3-793F-4790-A8FF-5CA0E9BA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i="0" dirty="0">
                <a:effectLst/>
                <a:latin typeface="-apple-system"/>
              </a:rPr>
              <a:t>Введение в написание программ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D4B83-9404-4117-8335-C4593C8BD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444" y="1844824"/>
            <a:ext cx="8712968" cy="4785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dirty="0" err="1">
                <a:solidFill>
                  <a:schemeClr val="bg1">
                    <a:lumMod val="95000"/>
                  </a:schemeClr>
                </a:solidFill>
              </a:rPr>
              <a:t>Регистрозависимость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ru-RU" sz="2000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Python -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регистрозависимый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 язык, поэтому выражения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 и Print или PRINT представляют разные выражения. И если вместо метода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 для вывода на консоль мы попробуем использовать метод Print: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то у нас ничего не получится.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93A8FC-3C08-46A2-9DCD-0604AA4E1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246" y="3645024"/>
            <a:ext cx="2957508" cy="53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23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445A3-793F-4790-A8FF-5CA0E9BA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i="0" dirty="0">
                <a:effectLst/>
                <a:latin typeface="-apple-system"/>
              </a:rPr>
              <a:t>Введение в написание программ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D4B83-9404-4117-8335-C4593C8BD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444" y="1844824"/>
            <a:ext cx="8712968" cy="47850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Комментарии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ru-RU" sz="2000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Для отметки, что делает тот или иной участок кода, применяются комментарии. При трансляции и выполнении программы интерпретатор игнорирует комментарии, поэтому они не оказывают никакого влияния на работу программы. Комментарии в Python бывают блочные и строчные.</a:t>
            </a:r>
          </a:p>
          <a:p>
            <a:pPr marL="0" indent="0">
              <a:buNone/>
            </a:pPr>
            <a:endParaRPr lang="ru-RU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Строчные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коментарии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 предваряются знаком решетки - #. Они могут располагаться на отдельной строке: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Любой набор символов после знака # представляет комментарий. То есть в примере выше первые две строки кода являются комментариями.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52A426-EA8A-4CC2-A046-26C648A48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4437112"/>
            <a:ext cx="3276364" cy="107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33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445A3-793F-4790-A8FF-5CA0E9BA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i="0" dirty="0">
                <a:effectLst/>
                <a:latin typeface="-apple-system"/>
              </a:rPr>
              <a:t>Введение в написание программ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D4B83-9404-4117-8335-C4593C8BD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444" y="1844824"/>
            <a:ext cx="8712968" cy="4785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Также они могут располагаться на той же строке, что и инструкции языка, после выполняемых инструкций: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В блочных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коментариях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 до и после текста комментария ставятся три одинарные кавычки: '''текст комментария'''. Например: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ru-RU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AAD2B7-DE94-4ED2-B6F4-08E64BE14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68" y="2564904"/>
            <a:ext cx="6480720" cy="5157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CB1BD33-EC10-46CD-B78B-3E857B08E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4077072"/>
            <a:ext cx="3456384" cy="170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3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445A3-793F-4790-A8FF-5CA0E9BA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i="0" dirty="0">
                <a:effectLst/>
                <a:latin typeface="-apple-system"/>
              </a:rPr>
              <a:t>Введение в написание программ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D4B83-9404-4117-8335-C4593C8BD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444" y="1844824"/>
            <a:ext cx="8712968" cy="47850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Основные функции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ru-RU" sz="2000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Python предоставляет ряд встроенных функций. Некоторые из них используются очень часто, особенно на начальных этапах изучения языка, поэтому рассмотрим их.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Основной функцией для вывода информации на консоль является функция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(). В качестве аргумента в эту функцию передается строка, которую мы хотим вывести: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	</a:t>
            </a:r>
            <a:endParaRPr lang="ru-RU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print("Hello Python")</a:t>
            </a:r>
            <a:endParaRPr lang="ru-RU" sz="20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ru-RU" sz="20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Если же нам необходимо вывести несколько значений на консоль, то мы можем передать их в функцию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 через запятую:</a:t>
            </a:r>
          </a:p>
          <a:p>
            <a:pPr marL="0" indent="0">
              <a:buNone/>
            </a:pPr>
            <a:endParaRPr lang="ru-RU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print("Full name:", "Tom", "Smith")</a:t>
            </a:r>
            <a:endParaRPr lang="ru-RU" sz="20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32845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445A3-793F-4790-A8FF-5CA0E9BA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i="0" dirty="0">
                <a:effectLst/>
                <a:latin typeface="-apple-system"/>
              </a:rPr>
              <a:t>Введение в написание программ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D4B83-9404-4117-8335-C4593C8BD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444" y="2348880"/>
            <a:ext cx="8712968" cy="4280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Если функция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 отвечает за вывод, то функция </a:t>
            </a:r>
            <a:r>
              <a:rPr lang="ru-RU" sz="2000" dirty="0" err="1">
                <a:solidFill>
                  <a:schemeClr val="bg1">
                    <a:lumMod val="95000"/>
                  </a:schemeClr>
                </a:solidFill>
              </a:rPr>
              <a:t>input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 отвечает за ввод информации. В качестве необязательного параметра эта функция принимает приглашение к вводу и возвращает введенную строку, которую мы можем сохранить в переменную:</a:t>
            </a:r>
          </a:p>
          <a:p>
            <a:pPr marL="0" indent="0">
              <a:buNone/>
            </a:pPr>
            <a:endParaRPr lang="ru-RU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name = input("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Введите имя: ")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print("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Привет",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name)</a:t>
            </a:r>
            <a:endParaRPr lang="ru-RU" sz="20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46216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445A3-793F-4790-A8FF-5CA0E9BA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i="0" dirty="0">
                <a:effectLst/>
                <a:latin typeface="-apple-system"/>
              </a:rPr>
              <a:t>Язык программирования </a:t>
            </a:r>
            <a:r>
              <a:rPr lang="en-US" b="1" i="0" dirty="0">
                <a:effectLst/>
                <a:latin typeface="-apple-system"/>
              </a:rPr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D4B83-9404-4117-8335-C4593C8BD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0" i="0" dirty="0">
                <a:effectLst/>
                <a:latin typeface="-apple-system"/>
              </a:rPr>
              <a:t>Впервые язык Python был анонсирован в 1991 году голландским разработчиком Гвидо Ван </a:t>
            </a:r>
            <a:r>
              <a:rPr lang="ru-RU" b="0" i="0" dirty="0" err="1">
                <a:effectLst/>
                <a:latin typeface="-apple-system"/>
              </a:rPr>
              <a:t>Россумом</a:t>
            </a:r>
            <a:r>
              <a:rPr lang="ru-RU" b="0" i="0" dirty="0">
                <a:effectLst/>
                <a:latin typeface="-apple-system"/>
              </a:rPr>
              <a:t>. С тех пор данный язык проделал большой путь развития. В 2000 году была издана версия 2.0, а в 2008 году - версия 3.0. Несмотря на вроде такие большие промежутки между версиями постоянно выходят </a:t>
            </a:r>
            <a:r>
              <a:rPr lang="ru-RU" b="0" i="0" dirty="0" err="1">
                <a:effectLst/>
                <a:latin typeface="-apple-system"/>
              </a:rPr>
              <a:t>подверсии</a:t>
            </a:r>
            <a:r>
              <a:rPr lang="ru-RU" b="0" i="0" dirty="0">
                <a:effectLst/>
                <a:latin typeface="-apple-system"/>
              </a:rPr>
              <a:t>. Так, текущей актуальной версией является 3.12, которая вышла в октябре 2023 года.</a:t>
            </a:r>
            <a:endParaRPr lang="ru-RU" dirty="0"/>
          </a:p>
        </p:txBody>
      </p:sp>
      <p:pic>
        <p:nvPicPr>
          <p:cNvPr id="4" name="Звук 3">
            <a:hlinkClick r:id="" action="ppaction://media"/>
            <a:extLst>
              <a:ext uri="{FF2B5EF4-FFF2-40B4-BE49-F238E27FC236}">
                <a16:creationId xmlns:a16="http://schemas.microsoft.com/office/drawing/2014/main" id="{53B6B81E-FF5F-42A4-8D7B-C461997000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64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7164">
        <p:fade/>
      </p:transition>
    </mc:Choice>
    <mc:Fallback>
      <p:transition spd="med" advTm="371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445A3-793F-4790-A8FF-5CA0E9BA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i="0" dirty="0">
                <a:effectLst/>
                <a:latin typeface="-apple-system"/>
              </a:rPr>
              <a:t>Язык программирования </a:t>
            </a:r>
            <a:r>
              <a:rPr lang="en-US" b="1" i="0" dirty="0">
                <a:effectLst/>
                <a:latin typeface="-apple-system"/>
              </a:rPr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D4B83-9404-4117-8335-C4593C8BD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916832"/>
            <a:ext cx="8712968" cy="471300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ru-RU" sz="5100" dirty="0">
                <a:latin typeface="-apple-system"/>
              </a:rPr>
              <a:t>Основные особенности языка программирования Python:</a:t>
            </a:r>
          </a:p>
          <a:p>
            <a:r>
              <a:rPr lang="ru-RU" sz="5100" dirty="0">
                <a:latin typeface="-apple-system"/>
              </a:rPr>
              <a:t>Скриптовый язык. Код программ определяется в виде скриптов.</a:t>
            </a:r>
          </a:p>
          <a:p>
            <a:r>
              <a:rPr lang="ru-RU" sz="5100" dirty="0">
                <a:latin typeface="-apple-system"/>
              </a:rPr>
              <a:t>Поддержка самых различных парадигм программирования, в том числе объектно-ориентированной и функциональной парадигм.</a:t>
            </a:r>
          </a:p>
          <a:p>
            <a:r>
              <a:rPr lang="ru-RU" sz="5100" dirty="0">
                <a:latin typeface="-apple-system"/>
              </a:rPr>
              <a:t>Интерпретация программ. Для работы со скриптами необходим интерпретатор, который запускает и выполняет скрипт.</a:t>
            </a:r>
          </a:p>
          <a:p>
            <a:pPr marL="0" indent="0">
              <a:buNone/>
            </a:pPr>
            <a:endParaRPr lang="ru-RU" i="0" dirty="0">
              <a:effectLst/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4200" i="1" dirty="0">
                <a:latin typeface="-apple-system"/>
              </a:rPr>
              <a:t>Выполнение программы на Python выглядит следующим образом. Сначала мы пишем в текстовом редакторе скрипт с набором выражений на данном языке программирования. Передаем этот скрипт на выполнение интерпретатору. Интерпретатор транслирует код в промежуточный </a:t>
            </a:r>
            <a:r>
              <a:rPr lang="ru-RU" sz="4200" i="1" dirty="0" err="1">
                <a:latin typeface="-apple-system"/>
              </a:rPr>
              <a:t>байткод</a:t>
            </a:r>
            <a:r>
              <a:rPr lang="ru-RU" sz="4200" i="1" dirty="0">
                <a:latin typeface="-apple-system"/>
              </a:rPr>
              <a:t>, а затем виртуальная машина переводит полученный </a:t>
            </a:r>
            <a:r>
              <a:rPr lang="ru-RU" sz="4200" i="1" dirty="0" err="1">
                <a:latin typeface="-apple-system"/>
              </a:rPr>
              <a:t>байткод</a:t>
            </a:r>
            <a:r>
              <a:rPr lang="ru-RU" sz="4200" i="1" dirty="0">
                <a:latin typeface="-apple-system"/>
              </a:rPr>
              <a:t> в набор инструкций, которые выполняются операционной системой.</a:t>
            </a:r>
          </a:p>
        </p:txBody>
      </p:sp>
      <p:pic>
        <p:nvPicPr>
          <p:cNvPr id="4" name="Звук 3">
            <a:hlinkClick r:id="" action="ppaction://media"/>
            <a:extLst>
              <a:ext uri="{FF2B5EF4-FFF2-40B4-BE49-F238E27FC236}">
                <a16:creationId xmlns:a16="http://schemas.microsoft.com/office/drawing/2014/main" id="{2E081E3E-711D-492A-9582-0E71EAEA08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98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9983">
        <p:fade/>
      </p:transition>
    </mc:Choice>
    <mc:Fallback>
      <p:transition spd="med" advTm="499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445A3-793F-4790-A8FF-5CA0E9BA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i="0" dirty="0">
                <a:effectLst/>
                <a:latin typeface="-apple-system"/>
              </a:rPr>
              <a:t>Язык программирования </a:t>
            </a:r>
            <a:r>
              <a:rPr lang="en-US" b="1" i="0" dirty="0">
                <a:effectLst/>
                <a:latin typeface="-apple-system"/>
              </a:rPr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D4B83-9404-4117-8335-C4593C8BD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916832"/>
            <a:ext cx="8712968" cy="471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i="1" dirty="0">
                <a:latin typeface="-apple-system"/>
              </a:rPr>
              <a:t>С</a:t>
            </a:r>
            <a:r>
              <a:rPr lang="ru-RU" sz="2000" i="1" dirty="0">
                <a:effectLst/>
                <a:latin typeface="-apple-system"/>
              </a:rPr>
              <a:t>тоит отметить, что хотя формально трансляция интерпретатором исходного кода в </a:t>
            </a:r>
            <a:r>
              <a:rPr lang="ru-RU" sz="2000" i="1" dirty="0" err="1">
                <a:effectLst/>
                <a:latin typeface="-apple-system"/>
              </a:rPr>
              <a:t>байткод</a:t>
            </a:r>
            <a:r>
              <a:rPr lang="ru-RU" sz="2000" i="1" dirty="0">
                <a:effectLst/>
                <a:latin typeface="-apple-system"/>
              </a:rPr>
              <a:t> и перевод </a:t>
            </a:r>
            <a:r>
              <a:rPr lang="ru-RU" sz="2000" i="1" dirty="0" err="1">
                <a:effectLst/>
                <a:latin typeface="-apple-system"/>
              </a:rPr>
              <a:t>байткода</a:t>
            </a:r>
            <a:r>
              <a:rPr lang="ru-RU" sz="2000" i="1" dirty="0">
                <a:effectLst/>
                <a:latin typeface="-apple-system"/>
              </a:rPr>
              <a:t> виртуальной машиной в набор машинных команд представляют два разных процесса, но фактически они объединены в самом интерпретаторе.</a:t>
            </a:r>
            <a:endParaRPr lang="ru-RU" sz="2000" i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00EC9B-3CCE-40FD-9DA5-B792F1581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2826" y="3284984"/>
            <a:ext cx="5418348" cy="3407330"/>
          </a:xfrm>
          <a:prstGeom prst="rect">
            <a:avLst/>
          </a:prstGeom>
        </p:spPr>
      </p:pic>
      <p:pic>
        <p:nvPicPr>
          <p:cNvPr id="6" name="Звук 5">
            <a:hlinkClick r:id="" action="ppaction://media"/>
            <a:extLst>
              <a:ext uri="{FF2B5EF4-FFF2-40B4-BE49-F238E27FC236}">
                <a16:creationId xmlns:a16="http://schemas.microsoft.com/office/drawing/2014/main" id="{D690A3AC-4877-4EE5-9B97-FF6DB742C8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98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889">
        <p:fade/>
      </p:transition>
    </mc:Choice>
    <mc:Fallback>
      <p:transition spd="med" advTm="188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445A3-793F-4790-A8FF-5CA0E9BA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i="0" dirty="0">
                <a:effectLst/>
                <a:latin typeface="-apple-system"/>
              </a:rPr>
              <a:t>Язык программирования </a:t>
            </a:r>
            <a:r>
              <a:rPr lang="en-US" b="1" i="0" dirty="0">
                <a:effectLst/>
                <a:latin typeface="-apple-system"/>
              </a:rPr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D4B83-9404-4117-8335-C4593C8BD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916832"/>
            <a:ext cx="8712968" cy="4713000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-apple-system"/>
              </a:rPr>
              <a:t>Портативность и </a:t>
            </a:r>
            <a:r>
              <a:rPr lang="ru-RU" sz="2400" dirty="0" err="1">
                <a:latin typeface="-apple-system"/>
              </a:rPr>
              <a:t>платформонезависимость</a:t>
            </a:r>
            <a:r>
              <a:rPr lang="ru-RU" sz="2400" dirty="0">
                <a:latin typeface="-apple-system"/>
              </a:rPr>
              <a:t>. Не имеет значения, какая у нас операционная система - Windows, Mac OS, Linux, нам достаточно написать скрипт, который будет запускаться на всех этих ОС при наличии интерпретатора</a:t>
            </a:r>
          </a:p>
          <a:p>
            <a:r>
              <a:rPr lang="ru-RU" sz="2400" dirty="0">
                <a:latin typeface="-apple-system"/>
              </a:rPr>
              <a:t>Автоматическое управление памяти</a:t>
            </a:r>
          </a:p>
          <a:p>
            <a:r>
              <a:rPr lang="ru-RU" sz="2400" dirty="0">
                <a:latin typeface="-apple-system"/>
              </a:rPr>
              <a:t>Динамическая типизация</a:t>
            </a:r>
            <a:endParaRPr lang="ru-RU" sz="2400" dirty="0"/>
          </a:p>
        </p:txBody>
      </p:sp>
      <p:pic>
        <p:nvPicPr>
          <p:cNvPr id="4" name="Звук 3">
            <a:hlinkClick r:id="" action="ppaction://media"/>
            <a:extLst>
              <a:ext uri="{FF2B5EF4-FFF2-40B4-BE49-F238E27FC236}">
                <a16:creationId xmlns:a16="http://schemas.microsoft.com/office/drawing/2014/main" id="{B117BB5D-FBFE-4B53-AE53-D9781B717D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55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562">
        <p:fade/>
      </p:transition>
    </mc:Choice>
    <mc:Fallback>
      <p:transition spd="med" advTm="285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445A3-793F-4790-A8FF-5CA0E9BA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i="0" dirty="0">
                <a:effectLst/>
                <a:latin typeface="-apple-system"/>
              </a:rPr>
              <a:t>Язык программирования </a:t>
            </a:r>
            <a:r>
              <a:rPr lang="en-US" b="1" i="0" dirty="0">
                <a:effectLst/>
                <a:latin typeface="-apple-system"/>
              </a:rPr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D4B83-9404-4117-8335-C4593C8BD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916832"/>
            <a:ext cx="8712968" cy="471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-apple-system"/>
              </a:rPr>
              <a:t>Python - очень простой язык программирования, он имеет лаконичный и в то же время довольно простой и понятный синтаксис. Соответственно его легко изучать, и собственно это одна из причин, по которой он является одним из самых популярных языков программирования именно для обучения. В частности, в 2014 году он был признан самым популярным языком программирования для обучения в США.</a:t>
            </a:r>
          </a:p>
          <a:p>
            <a:pPr marL="0" indent="0">
              <a:buNone/>
            </a:pPr>
            <a:endParaRPr lang="ru-RU" sz="2400" dirty="0">
              <a:latin typeface="-apple-system"/>
            </a:endParaRPr>
          </a:p>
          <a:p>
            <a:pPr marL="0" indent="0">
              <a:buNone/>
            </a:pPr>
            <a:r>
              <a:rPr lang="ru-RU" sz="2400" dirty="0">
                <a:latin typeface="-apple-system"/>
              </a:rPr>
              <a:t>Python также популярен не только в сфере обучения, но в написании конкретных программ в том числе коммерческого характера. В немалой степени поэтому для этого языка написано множество библиотек, которые мы можем использовать.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69802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445A3-793F-4790-A8FF-5CA0E9BA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i="0" dirty="0">
                <a:effectLst/>
                <a:latin typeface="-apple-system"/>
              </a:rPr>
              <a:t>Пакеты и библиотеки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D4B83-9404-4117-8335-C4593C8BD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916832"/>
            <a:ext cx="8712968" cy="471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-apple-system"/>
              </a:rPr>
              <a:t>Интерпретатор Python </a:t>
            </a:r>
            <a:r>
              <a:rPr lang="ru-RU" sz="2400" dirty="0" err="1">
                <a:latin typeface="-apple-system"/>
              </a:rPr>
              <a:t>сопроваждается</a:t>
            </a:r>
            <a:r>
              <a:rPr lang="ru-RU" sz="2400" dirty="0">
                <a:latin typeface="-apple-system"/>
              </a:rPr>
              <a:t> достаточным функционалом, который позволяет создавать приложения на этом языке. Тем не менее этого функционала может оказаться недостаточно для ряда задач. Но в виду большого сообщества разработчиков на этом языке по всему миру также имеется большая экосистема различных пакетов и библиотек, которые можно использовать для различных целей.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15042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445A3-793F-4790-A8FF-5CA0E9BA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i="0" dirty="0">
                <a:effectLst/>
                <a:latin typeface="-apple-system"/>
              </a:rPr>
              <a:t>Пакеты и библиотеки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9D4B83-9404-4117-8335-C4593C8BD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916832"/>
            <a:ext cx="8712968" cy="471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latin typeface="-apple-system"/>
              </a:rPr>
              <a:t>Для создания графических приложений:</a:t>
            </a:r>
          </a:p>
          <a:p>
            <a:r>
              <a:rPr lang="en-US" sz="2400" dirty="0" err="1">
                <a:latin typeface="-apple-system"/>
              </a:rPr>
              <a:t>Tkinter</a:t>
            </a:r>
            <a:endParaRPr lang="en-US" sz="2400" dirty="0">
              <a:latin typeface="-apple-system"/>
            </a:endParaRPr>
          </a:p>
          <a:p>
            <a:r>
              <a:rPr lang="en-US" sz="2400" dirty="0" err="1">
                <a:latin typeface="-apple-system"/>
              </a:rPr>
              <a:t>PyQt</a:t>
            </a:r>
            <a:r>
              <a:rPr lang="en-US" sz="2400" dirty="0">
                <a:latin typeface="-apple-system"/>
              </a:rPr>
              <a:t> / </a:t>
            </a:r>
            <a:r>
              <a:rPr lang="en-US" sz="2400" dirty="0" err="1">
                <a:latin typeface="-apple-system"/>
              </a:rPr>
              <a:t>PySide</a:t>
            </a:r>
            <a:endParaRPr lang="en-US" sz="2400" dirty="0">
              <a:latin typeface="-apple-system"/>
            </a:endParaRPr>
          </a:p>
          <a:p>
            <a:r>
              <a:rPr lang="en-US" sz="2400" dirty="0" err="1">
                <a:latin typeface="-apple-system"/>
              </a:rPr>
              <a:t>wxPython</a:t>
            </a:r>
            <a:endParaRPr lang="en-US" sz="2400" dirty="0">
              <a:latin typeface="-apple-system"/>
            </a:endParaRPr>
          </a:p>
          <a:p>
            <a:r>
              <a:rPr lang="en-US" sz="2400" dirty="0" err="1">
                <a:latin typeface="-apple-system"/>
              </a:rPr>
              <a:t>DearPyGui</a:t>
            </a:r>
            <a:endParaRPr lang="en-US" sz="2400" dirty="0">
              <a:latin typeface="-apple-system"/>
            </a:endParaRPr>
          </a:p>
          <a:p>
            <a:r>
              <a:rPr lang="en-US" sz="2400" dirty="0" err="1">
                <a:latin typeface="-apple-system"/>
              </a:rPr>
              <a:t>EasyGUI</a:t>
            </a:r>
            <a:endParaRPr lang="ru-RU" sz="2400" dirty="0">
              <a:latin typeface="-apple-system"/>
            </a:endParaRPr>
          </a:p>
          <a:p>
            <a:endParaRPr lang="ru-RU" sz="2400" dirty="0">
              <a:latin typeface="-apple-system"/>
            </a:endParaRPr>
          </a:p>
          <a:p>
            <a:pPr marL="0" indent="0">
              <a:buNone/>
            </a:pPr>
            <a:r>
              <a:rPr lang="ru-RU" sz="2400" b="1" dirty="0"/>
              <a:t>Для создания мобильных приложений:</a:t>
            </a:r>
          </a:p>
          <a:p>
            <a:r>
              <a:rPr lang="ru-RU" sz="2400" dirty="0" err="1"/>
              <a:t>Kivy</a:t>
            </a:r>
            <a:endParaRPr lang="ru-RU" sz="2400" dirty="0"/>
          </a:p>
          <a:p>
            <a:r>
              <a:rPr lang="ru-RU" sz="2400" dirty="0" err="1"/>
              <a:t>Toga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45500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67edb7f56c31b37833b9f375464f69364a7735"/>
</p:tagLst>
</file>

<file path=ppt/theme/theme1.xml><?xml version="1.0" encoding="utf-8"?>
<a:theme xmlns:a="http://schemas.openxmlformats.org/drawingml/2006/main" name="Тема Office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4168</TotalTime>
  <Words>3282</Words>
  <Application>Microsoft Office PowerPoint</Application>
  <PresentationFormat>Экран (4:3)</PresentationFormat>
  <Paragraphs>380</Paragraphs>
  <Slides>29</Slides>
  <Notes>29</Notes>
  <HiddenSlides>0</HiddenSlides>
  <MMClips>6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4" baseType="lpstr">
      <vt:lpstr>-apple-system</vt:lpstr>
      <vt:lpstr>Arial</vt:lpstr>
      <vt:lpstr>Calibri</vt:lpstr>
      <vt:lpstr>Times New Roman</vt:lpstr>
      <vt:lpstr>Тема Office</vt:lpstr>
      <vt:lpstr>Лекция 13. Введение в программирование на языке Python. </vt:lpstr>
      <vt:lpstr>Язык программирования Python</vt:lpstr>
      <vt:lpstr>Язык программирования Python</vt:lpstr>
      <vt:lpstr>Язык программирования Python</vt:lpstr>
      <vt:lpstr>Язык программирования Python</vt:lpstr>
      <vt:lpstr>Язык программирования Python</vt:lpstr>
      <vt:lpstr>Язык программирования Python</vt:lpstr>
      <vt:lpstr>Пакеты и библиотеки</vt:lpstr>
      <vt:lpstr>Пакеты и библиотеки</vt:lpstr>
      <vt:lpstr>Пакеты и библиотеки</vt:lpstr>
      <vt:lpstr>Пакеты и библиотеки</vt:lpstr>
      <vt:lpstr>Пакеты и библиотеки</vt:lpstr>
      <vt:lpstr>Пакеты и библиотеки</vt:lpstr>
      <vt:lpstr>Пакеты и библиотеки</vt:lpstr>
      <vt:lpstr>Установка и первая программа на Windows</vt:lpstr>
      <vt:lpstr>Установка и первая программа на Windows</vt:lpstr>
      <vt:lpstr>Установка и первая программа на Windows</vt:lpstr>
      <vt:lpstr>Установка и первая программа на Windows</vt:lpstr>
      <vt:lpstr>Установка и первая программа на Windows</vt:lpstr>
      <vt:lpstr>Установка и первая программа на Windows</vt:lpstr>
      <vt:lpstr>Установка и первая программа на Windows</vt:lpstr>
      <vt:lpstr>Установка и первая программа на Windows</vt:lpstr>
      <vt:lpstr>Введение в написание программ</vt:lpstr>
      <vt:lpstr>Введение в написание программ</vt:lpstr>
      <vt:lpstr>Введение в написание программ</vt:lpstr>
      <vt:lpstr>Введение в написание программ</vt:lpstr>
      <vt:lpstr>Введение в написание программ</vt:lpstr>
      <vt:lpstr>Введение в написание программ</vt:lpstr>
      <vt:lpstr>Введение в написание программ</vt:lpstr>
    </vt:vector>
  </TitlesOfParts>
  <Company>presentation-creation.ru</Company>
  <LinksUpToDate>false</LinksUpToDate>
  <SharedDoc>false</SharedDoc>
  <HyperlinkBase>https://presentation-creation.ru/powerpoint-templates.html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Чат бот</dc:title>
  <dc:creator>obstinate</dc:creator>
  <dc:description>Шаблон презентации с сайта https://presentation-creation.ru/</dc:description>
  <cp:lastModifiedBy>Alexandra</cp:lastModifiedBy>
  <cp:revision>1403</cp:revision>
  <dcterms:created xsi:type="dcterms:W3CDTF">2018-02-25T09:09:03Z</dcterms:created>
  <dcterms:modified xsi:type="dcterms:W3CDTF">2024-08-28T14:10:16Z</dcterms:modified>
</cp:coreProperties>
</file>